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48" r:id="rId2"/>
    <p:sldMasterId id="2147483761" r:id="rId3"/>
  </p:sldMasterIdLst>
  <p:notesMasterIdLst>
    <p:notesMasterId r:id="rId66"/>
  </p:notesMasterIdLst>
  <p:sldIdLst>
    <p:sldId id="256" r:id="rId4"/>
    <p:sldId id="292" r:id="rId5"/>
    <p:sldId id="261" r:id="rId6"/>
    <p:sldId id="326" r:id="rId7"/>
    <p:sldId id="267" r:id="rId8"/>
    <p:sldId id="327" r:id="rId9"/>
    <p:sldId id="308" r:id="rId10"/>
    <p:sldId id="265" r:id="rId11"/>
    <p:sldId id="328" r:id="rId12"/>
    <p:sldId id="325" r:id="rId13"/>
    <p:sldId id="2144448120" r:id="rId14"/>
    <p:sldId id="337" r:id="rId15"/>
    <p:sldId id="330" r:id="rId16"/>
    <p:sldId id="346" r:id="rId17"/>
    <p:sldId id="331" r:id="rId18"/>
    <p:sldId id="313" r:id="rId19"/>
    <p:sldId id="332" r:id="rId20"/>
    <p:sldId id="333" r:id="rId21"/>
    <p:sldId id="285" r:id="rId22"/>
    <p:sldId id="343" r:id="rId23"/>
    <p:sldId id="266" r:id="rId24"/>
    <p:sldId id="360" r:id="rId25"/>
    <p:sldId id="268" r:id="rId26"/>
    <p:sldId id="334" r:id="rId27"/>
    <p:sldId id="341" r:id="rId28"/>
    <p:sldId id="348" r:id="rId29"/>
    <p:sldId id="339" r:id="rId30"/>
    <p:sldId id="361" r:id="rId31"/>
    <p:sldId id="336" r:id="rId32"/>
    <p:sldId id="280" r:id="rId33"/>
    <p:sldId id="345" r:id="rId34"/>
    <p:sldId id="281" r:id="rId35"/>
    <p:sldId id="338" r:id="rId36"/>
    <p:sldId id="271" r:id="rId37"/>
    <p:sldId id="2144448121" r:id="rId38"/>
    <p:sldId id="270" r:id="rId39"/>
    <p:sldId id="258" r:id="rId40"/>
    <p:sldId id="316" r:id="rId41"/>
    <p:sldId id="324" r:id="rId42"/>
    <p:sldId id="317" r:id="rId43"/>
    <p:sldId id="319" r:id="rId44"/>
    <p:sldId id="272" r:id="rId45"/>
    <p:sldId id="2144448122" r:id="rId46"/>
    <p:sldId id="276" r:id="rId47"/>
    <p:sldId id="273" r:id="rId48"/>
    <p:sldId id="277" r:id="rId49"/>
    <p:sldId id="320" r:id="rId50"/>
    <p:sldId id="314" r:id="rId51"/>
    <p:sldId id="344" r:id="rId52"/>
    <p:sldId id="349" r:id="rId53"/>
    <p:sldId id="262" r:id="rId54"/>
    <p:sldId id="355" r:id="rId55"/>
    <p:sldId id="2144448118" r:id="rId56"/>
    <p:sldId id="356" r:id="rId57"/>
    <p:sldId id="267704361" r:id="rId58"/>
    <p:sldId id="351" r:id="rId59"/>
    <p:sldId id="352" r:id="rId60"/>
    <p:sldId id="353" r:id="rId61"/>
    <p:sldId id="359" r:id="rId62"/>
    <p:sldId id="358" r:id="rId63"/>
    <p:sldId id="267704362" r:id="rId64"/>
    <p:sldId id="2144448119"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5" d="100"/>
          <a:sy n="65" d="100"/>
        </p:scale>
        <p:origin x="21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AD5BA-621C-4177-88E1-CBEA3C683F0F}"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2B9C0-D5E4-46D5-A276-4F0AB22AFCCC}" type="slidenum">
              <a:rPr lang="en-US" smtClean="0"/>
              <a:t>‹#›</a:t>
            </a:fld>
            <a:endParaRPr lang="en-US"/>
          </a:p>
        </p:txBody>
      </p:sp>
    </p:spTree>
    <p:extLst>
      <p:ext uri="{BB962C8B-B14F-4D97-AF65-F5344CB8AC3E}">
        <p14:creationId xmlns:p14="http://schemas.microsoft.com/office/powerpoint/2010/main" val="950361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2B9C0-D5E4-46D5-A276-4F0AB22AFCCC}" type="slidenum">
              <a:rPr lang="en-US" smtClean="0"/>
              <a:t>8</a:t>
            </a:fld>
            <a:endParaRPr lang="en-US"/>
          </a:p>
        </p:txBody>
      </p:sp>
    </p:spTree>
    <p:extLst>
      <p:ext uri="{BB962C8B-B14F-4D97-AF65-F5344CB8AC3E}">
        <p14:creationId xmlns:p14="http://schemas.microsoft.com/office/powerpoint/2010/main" val="330459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2B9C0-D5E4-46D5-A276-4F0AB22AFCCC}" type="slidenum">
              <a:rPr lang="en-US" smtClean="0"/>
              <a:t>19</a:t>
            </a:fld>
            <a:endParaRPr lang="en-US"/>
          </a:p>
        </p:txBody>
      </p:sp>
    </p:spTree>
    <p:extLst>
      <p:ext uri="{BB962C8B-B14F-4D97-AF65-F5344CB8AC3E}">
        <p14:creationId xmlns:p14="http://schemas.microsoft.com/office/powerpoint/2010/main" val="10665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2B9C0-D5E4-46D5-A276-4F0AB22AFC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5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endParaRPr>
          </a:p>
        </p:txBody>
      </p:sp>
    </p:spTree>
    <p:extLst>
      <p:ext uri="{BB962C8B-B14F-4D97-AF65-F5344CB8AC3E}">
        <p14:creationId xmlns:p14="http://schemas.microsoft.com/office/powerpoint/2010/main" val="85175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F7E240-4E41-4BEE-B9EE-AF2A361B72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080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6F85-1F7F-A5F5-396F-ED9172EE50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2860DE-9969-DAF6-F0AC-7B521222A4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4799E2-0785-3937-97C4-CEF742A92630}"/>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5" name="Footer Placeholder 4">
            <a:extLst>
              <a:ext uri="{FF2B5EF4-FFF2-40B4-BE49-F238E27FC236}">
                <a16:creationId xmlns:a16="http://schemas.microsoft.com/office/drawing/2014/main" id="{2C524606-1E5E-015B-8CDB-97AB93DE0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E3CA68-9618-0B75-994C-4418FF5FC5AE}"/>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6359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642B-20D1-E0CA-70D9-EDF9F96728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6F76C5-AAB5-3713-498E-85F67594A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9D989-7364-61EB-A8F9-F27126FBFD64}"/>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5" name="Footer Placeholder 4">
            <a:extLst>
              <a:ext uri="{FF2B5EF4-FFF2-40B4-BE49-F238E27FC236}">
                <a16:creationId xmlns:a16="http://schemas.microsoft.com/office/drawing/2014/main" id="{E36C559C-2486-D2E4-1870-AB7A80789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4AE2B-5C7C-F77E-4D87-1EBCB2EF9FE4}"/>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227081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744BF6-9A8F-D7EA-2830-6C9A3FC99E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B28053-2E95-1FE8-28DF-319494D62A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CA2CC-6D18-8A5C-0F91-87797B68446A}"/>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5" name="Footer Placeholder 4">
            <a:extLst>
              <a:ext uri="{FF2B5EF4-FFF2-40B4-BE49-F238E27FC236}">
                <a16:creationId xmlns:a16="http://schemas.microsoft.com/office/drawing/2014/main" id="{73798E59-6766-3D99-FE2F-29CC8B47E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45B47-E141-6B7F-E0A7-088930D86491}"/>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137692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A049-8995-3F17-62FB-82ED0D6533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386452BC-A658-3637-C77C-9CF72DCBC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CEC5FAD7-B7C6-0E27-CA37-41A918C8572D}"/>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9B4C20ED-8C5B-742D-CFA4-56FC3DD7FB6A}"/>
              </a:ext>
            </a:extLst>
          </p:cNvPr>
          <p:cNvSpPr>
            <a:spLocks noGrp="1"/>
          </p:cNvSpPr>
          <p:nvPr>
            <p:ph type="ftr" sz="quarter" idx="11"/>
          </p:nvPr>
        </p:nvSpPr>
        <p:spPr/>
        <p:txBody>
          <a:bodyPr/>
          <a:lstStyle/>
          <a:p>
            <a:endParaRPr lang="fa-IR" dirty="0"/>
          </a:p>
        </p:txBody>
      </p:sp>
      <p:sp>
        <p:nvSpPr>
          <p:cNvPr id="6" name="Slide Number Placeholder 5">
            <a:extLst>
              <a:ext uri="{FF2B5EF4-FFF2-40B4-BE49-F238E27FC236}">
                <a16:creationId xmlns:a16="http://schemas.microsoft.com/office/drawing/2014/main" id="{D5BCF8D6-84F2-AEEE-5188-8FE2E88C25D9}"/>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1708891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7BD71-F957-0EC1-E73D-0CEFC036EBFA}"/>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83052E4E-AD6B-56DF-6560-BC4CE7AFCC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C8A3B95C-BAE1-18F4-E323-FE9EEA74A787}"/>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2169C292-794D-F369-F543-7A20DD4B2FEC}"/>
              </a:ext>
            </a:extLst>
          </p:cNvPr>
          <p:cNvSpPr>
            <a:spLocks noGrp="1"/>
          </p:cNvSpPr>
          <p:nvPr>
            <p:ph type="ftr" sz="quarter" idx="11"/>
          </p:nvPr>
        </p:nvSpPr>
        <p:spPr/>
        <p:txBody>
          <a:bodyPr/>
          <a:lstStyle/>
          <a:p>
            <a:endParaRPr lang="fa-IR" dirty="0"/>
          </a:p>
        </p:txBody>
      </p:sp>
      <p:sp>
        <p:nvSpPr>
          <p:cNvPr id="6" name="Slide Number Placeholder 5">
            <a:extLst>
              <a:ext uri="{FF2B5EF4-FFF2-40B4-BE49-F238E27FC236}">
                <a16:creationId xmlns:a16="http://schemas.microsoft.com/office/drawing/2014/main" id="{D590F2E1-EF72-9707-DBA9-91BCD3D63F91}"/>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213498104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AB0D-82FE-1E0F-94F2-F9E8BA598D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528268B7-C0F8-D203-73B2-456EDEB82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608A97-787F-8BB7-CC64-FF0AA76F2CC5}"/>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4593833C-417B-DB31-A4CF-AD5A5CD2A1CF}"/>
              </a:ext>
            </a:extLst>
          </p:cNvPr>
          <p:cNvSpPr>
            <a:spLocks noGrp="1"/>
          </p:cNvSpPr>
          <p:nvPr>
            <p:ph type="ftr" sz="quarter" idx="11"/>
          </p:nvPr>
        </p:nvSpPr>
        <p:spPr/>
        <p:txBody>
          <a:bodyPr/>
          <a:lstStyle/>
          <a:p>
            <a:endParaRPr lang="fa-IR" dirty="0"/>
          </a:p>
        </p:txBody>
      </p:sp>
      <p:sp>
        <p:nvSpPr>
          <p:cNvPr id="6" name="Slide Number Placeholder 5">
            <a:extLst>
              <a:ext uri="{FF2B5EF4-FFF2-40B4-BE49-F238E27FC236}">
                <a16:creationId xmlns:a16="http://schemas.microsoft.com/office/drawing/2014/main" id="{FE530753-1C1F-2ED3-CEA8-09A84FCCB245}"/>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93546288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6307-46D0-F374-1E0C-9C345D686D4C}"/>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B5A0C58D-37FA-98D9-095B-F061C79C5B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09F96A3E-DCAC-D1C4-F7D2-71AC317B42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AD079A8B-AFD1-0C88-13F0-39AA91574DD1}"/>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6" name="Footer Placeholder 5">
            <a:extLst>
              <a:ext uri="{FF2B5EF4-FFF2-40B4-BE49-F238E27FC236}">
                <a16:creationId xmlns:a16="http://schemas.microsoft.com/office/drawing/2014/main" id="{D693DDFD-1858-C1D3-682D-2E598E21557E}"/>
              </a:ext>
            </a:extLst>
          </p:cNvPr>
          <p:cNvSpPr>
            <a:spLocks noGrp="1"/>
          </p:cNvSpPr>
          <p:nvPr>
            <p:ph type="ftr" sz="quarter" idx="11"/>
          </p:nvPr>
        </p:nvSpPr>
        <p:spPr/>
        <p:txBody>
          <a:bodyPr/>
          <a:lstStyle/>
          <a:p>
            <a:endParaRPr lang="fa-IR" dirty="0"/>
          </a:p>
        </p:txBody>
      </p:sp>
      <p:sp>
        <p:nvSpPr>
          <p:cNvPr id="7" name="Slide Number Placeholder 6">
            <a:extLst>
              <a:ext uri="{FF2B5EF4-FFF2-40B4-BE49-F238E27FC236}">
                <a16:creationId xmlns:a16="http://schemas.microsoft.com/office/drawing/2014/main" id="{F7591233-69D5-4255-5F4A-CB3CD98D014C}"/>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2700136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3EE1-C7BB-4875-0799-6F90CD842C6D}"/>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FE9E33AD-62F5-6A68-66FA-779CA01BC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8F70B-8B2E-A052-E3B2-23CFD9208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319371E6-AA7F-44FF-481F-82A80AACE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CDC06A-B19A-512C-C39F-01497E753F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B13CCECD-3133-FD0F-D49C-36150A7FFBA5}"/>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8" name="Footer Placeholder 7">
            <a:extLst>
              <a:ext uri="{FF2B5EF4-FFF2-40B4-BE49-F238E27FC236}">
                <a16:creationId xmlns:a16="http://schemas.microsoft.com/office/drawing/2014/main" id="{22708701-3ECA-3D0D-E979-BF6801DEBDD5}"/>
              </a:ext>
            </a:extLst>
          </p:cNvPr>
          <p:cNvSpPr>
            <a:spLocks noGrp="1"/>
          </p:cNvSpPr>
          <p:nvPr>
            <p:ph type="ftr" sz="quarter" idx="11"/>
          </p:nvPr>
        </p:nvSpPr>
        <p:spPr/>
        <p:txBody>
          <a:bodyPr/>
          <a:lstStyle/>
          <a:p>
            <a:endParaRPr lang="fa-IR" dirty="0"/>
          </a:p>
        </p:txBody>
      </p:sp>
      <p:sp>
        <p:nvSpPr>
          <p:cNvPr id="9" name="Slide Number Placeholder 8">
            <a:extLst>
              <a:ext uri="{FF2B5EF4-FFF2-40B4-BE49-F238E27FC236}">
                <a16:creationId xmlns:a16="http://schemas.microsoft.com/office/drawing/2014/main" id="{2F5ABE70-F7DC-6AB4-4B8B-E6ECC04FF878}"/>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4151654585"/>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8FF9-FA6A-1882-FC53-5262653EC943}"/>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F2518E7C-0E31-92BE-FD0E-8FA2E2F40D68}"/>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4" name="Footer Placeholder 3">
            <a:extLst>
              <a:ext uri="{FF2B5EF4-FFF2-40B4-BE49-F238E27FC236}">
                <a16:creationId xmlns:a16="http://schemas.microsoft.com/office/drawing/2014/main" id="{A08162DB-AEB2-9DD4-4EB2-9179588E54F4}"/>
              </a:ext>
            </a:extLst>
          </p:cNvPr>
          <p:cNvSpPr>
            <a:spLocks noGrp="1"/>
          </p:cNvSpPr>
          <p:nvPr>
            <p:ph type="ftr" sz="quarter" idx="11"/>
          </p:nvPr>
        </p:nvSpPr>
        <p:spPr/>
        <p:txBody>
          <a:bodyPr/>
          <a:lstStyle/>
          <a:p>
            <a:endParaRPr lang="fa-IR" dirty="0"/>
          </a:p>
        </p:txBody>
      </p:sp>
      <p:sp>
        <p:nvSpPr>
          <p:cNvPr id="5" name="Slide Number Placeholder 4">
            <a:extLst>
              <a:ext uri="{FF2B5EF4-FFF2-40B4-BE49-F238E27FC236}">
                <a16:creationId xmlns:a16="http://schemas.microsoft.com/office/drawing/2014/main" id="{B751AEB6-92A2-1803-1172-F8CC95A615AC}"/>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41231400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9D6CE-6A36-D99F-3BDC-A937B2A3FAF3}"/>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3" name="Footer Placeholder 2">
            <a:extLst>
              <a:ext uri="{FF2B5EF4-FFF2-40B4-BE49-F238E27FC236}">
                <a16:creationId xmlns:a16="http://schemas.microsoft.com/office/drawing/2014/main" id="{5567B784-D6A0-050F-8AF1-63FB9AB9193A}"/>
              </a:ext>
            </a:extLst>
          </p:cNvPr>
          <p:cNvSpPr>
            <a:spLocks noGrp="1"/>
          </p:cNvSpPr>
          <p:nvPr>
            <p:ph type="ftr" sz="quarter" idx="11"/>
          </p:nvPr>
        </p:nvSpPr>
        <p:spPr/>
        <p:txBody>
          <a:bodyPr/>
          <a:lstStyle/>
          <a:p>
            <a:endParaRPr lang="fa-IR" dirty="0"/>
          </a:p>
        </p:txBody>
      </p:sp>
      <p:sp>
        <p:nvSpPr>
          <p:cNvPr id="4" name="Slide Number Placeholder 3">
            <a:extLst>
              <a:ext uri="{FF2B5EF4-FFF2-40B4-BE49-F238E27FC236}">
                <a16:creationId xmlns:a16="http://schemas.microsoft.com/office/drawing/2014/main" id="{70D9D17F-7CCC-F6AB-8F10-7FC06D119362}"/>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338539421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70BF-FF43-0126-4CAB-6FD5EE159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5C442738-3FF0-72F9-C3AF-F83D13442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F98D1D71-7E4D-5355-7382-2C9501DAA6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C2B1C-ABAD-D391-F64D-C7965123968A}"/>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6" name="Footer Placeholder 5">
            <a:extLst>
              <a:ext uri="{FF2B5EF4-FFF2-40B4-BE49-F238E27FC236}">
                <a16:creationId xmlns:a16="http://schemas.microsoft.com/office/drawing/2014/main" id="{90D03249-F199-A5A7-132B-07D2B9EC2114}"/>
              </a:ext>
            </a:extLst>
          </p:cNvPr>
          <p:cNvSpPr>
            <a:spLocks noGrp="1"/>
          </p:cNvSpPr>
          <p:nvPr>
            <p:ph type="ftr" sz="quarter" idx="11"/>
          </p:nvPr>
        </p:nvSpPr>
        <p:spPr/>
        <p:txBody>
          <a:bodyPr/>
          <a:lstStyle/>
          <a:p>
            <a:endParaRPr lang="fa-IR" dirty="0"/>
          </a:p>
        </p:txBody>
      </p:sp>
      <p:sp>
        <p:nvSpPr>
          <p:cNvPr id="7" name="Slide Number Placeholder 6">
            <a:extLst>
              <a:ext uri="{FF2B5EF4-FFF2-40B4-BE49-F238E27FC236}">
                <a16:creationId xmlns:a16="http://schemas.microsoft.com/office/drawing/2014/main" id="{31E7A44F-54F4-65CA-CCFB-1050625B2FD3}"/>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25257503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9E762-1242-63BC-E77B-A17164B6EF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AE0A0C-534A-7E53-3B25-1A3159B6C0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42671-CD05-D9FC-122C-A9BBD36250B0}"/>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5" name="Footer Placeholder 4">
            <a:extLst>
              <a:ext uri="{FF2B5EF4-FFF2-40B4-BE49-F238E27FC236}">
                <a16:creationId xmlns:a16="http://schemas.microsoft.com/office/drawing/2014/main" id="{C7D48DD0-BDF5-1534-9BA6-203868A1C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DF0DC-FAA9-E932-D6C5-F414223CB298}"/>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3202993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83E3-21FF-5938-E14C-D0F8E4CB3D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B593C4F6-EEC1-F193-04A9-BF3BA0F0B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dirty="0"/>
          </a:p>
        </p:txBody>
      </p:sp>
      <p:sp>
        <p:nvSpPr>
          <p:cNvPr id="4" name="Text Placeholder 3">
            <a:extLst>
              <a:ext uri="{FF2B5EF4-FFF2-40B4-BE49-F238E27FC236}">
                <a16:creationId xmlns:a16="http://schemas.microsoft.com/office/drawing/2014/main" id="{43DCC394-10D5-71C0-BC9A-E58495006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B69A13-4DA1-3DB9-5859-6C2DCEB746D2}"/>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6" name="Footer Placeholder 5">
            <a:extLst>
              <a:ext uri="{FF2B5EF4-FFF2-40B4-BE49-F238E27FC236}">
                <a16:creationId xmlns:a16="http://schemas.microsoft.com/office/drawing/2014/main" id="{886C2EDB-C16B-E784-EAC5-D7F2E473F560}"/>
              </a:ext>
            </a:extLst>
          </p:cNvPr>
          <p:cNvSpPr>
            <a:spLocks noGrp="1"/>
          </p:cNvSpPr>
          <p:nvPr>
            <p:ph type="ftr" sz="quarter" idx="11"/>
          </p:nvPr>
        </p:nvSpPr>
        <p:spPr/>
        <p:txBody>
          <a:bodyPr/>
          <a:lstStyle/>
          <a:p>
            <a:endParaRPr lang="fa-IR" dirty="0"/>
          </a:p>
        </p:txBody>
      </p:sp>
      <p:sp>
        <p:nvSpPr>
          <p:cNvPr id="7" name="Slide Number Placeholder 6">
            <a:extLst>
              <a:ext uri="{FF2B5EF4-FFF2-40B4-BE49-F238E27FC236}">
                <a16:creationId xmlns:a16="http://schemas.microsoft.com/office/drawing/2014/main" id="{ED151DBD-B041-1862-09B0-AC1B9C9B9087}"/>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397293012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4F2F-12C3-7BF6-4726-1AFB6029548C}"/>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5DB580D9-DA6B-D635-6B12-D4F7ED66F5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16FD5330-F696-98B3-555B-D54020D38761}"/>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798A6785-89FA-FA8A-A577-043D42804C8D}"/>
              </a:ext>
            </a:extLst>
          </p:cNvPr>
          <p:cNvSpPr>
            <a:spLocks noGrp="1"/>
          </p:cNvSpPr>
          <p:nvPr>
            <p:ph type="ftr" sz="quarter" idx="11"/>
          </p:nvPr>
        </p:nvSpPr>
        <p:spPr/>
        <p:txBody>
          <a:bodyPr/>
          <a:lstStyle/>
          <a:p>
            <a:endParaRPr lang="fa-IR" dirty="0"/>
          </a:p>
        </p:txBody>
      </p:sp>
      <p:sp>
        <p:nvSpPr>
          <p:cNvPr id="6" name="Slide Number Placeholder 5">
            <a:extLst>
              <a:ext uri="{FF2B5EF4-FFF2-40B4-BE49-F238E27FC236}">
                <a16:creationId xmlns:a16="http://schemas.microsoft.com/office/drawing/2014/main" id="{EF864238-495D-B247-661F-9269D0187934}"/>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254511525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D167EF-5911-8C61-8B4B-500AE0AE04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28A82E54-A8D0-B211-067D-39397D9C2C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0579F97A-8808-4CAF-716E-A0F14E29B503}"/>
              </a:ext>
            </a:extLst>
          </p:cNvPr>
          <p:cNvSpPr>
            <a:spLocks noGrp="1"/>
          </p:cNvSpPr>
          <p:nvPr>
            <p:ph type="dt" sz="half" idx="10"/>
          </p:nvPr>
        </p:nvSpPr>
        <p:spPr/>
        <p:txBody>
          <a:body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5D3EEF1E-1EEF-4E7C-FDE7-F59C9AEEE528}"/>
              </a:ext>
            </a:extLst>
          </p:cNvPr>
          <p:cNvSpPr>
            <a:spLocks noGrp="1"/>
          </p:cNvSpPr>
          <p:nvPr>
            <p:ph type="ftr" sz="quarter" idx="11"/>
          </p:nvPr>
        </p:nvSpPr>
        <p:spPr/>
        <p:txBody>
          <a:bodyPr/>
          <a:lstStyle/>
          <a:p>
            <a:endParaRPr lang="fa-IR" dirty="0"/>
          </a:p>
        </p:txBody>
      </p:sp>
      <p:sp>
        <p:nvSpPr>
          <p:cNvPr id="6" name="Slide Number Placeholder 5">
            <a:extLst>
              <a:ext uri="{FF2B5EF4-FFF2-40B4-BE49-F238E27FC236}">
                <a16:creationId xmlns:a16="http://schemas.microsoft.com/office/drawing/2014/main" id="{5D7F3107-A27A-1DB0-EB94-56B8306010A2}"/>
              </a:ext>
            </a:extLst>
          </p:cNvPr>
          <p:cNvSpPr>
            <a:spLocks noGrp="1"/>
          </p:cNvSpPr>
          <p:nvPr>
            <p:ph type="sldNum" sz="quarter" idx="12"/>
          </p:nvPr>
        </p:nvSpPr>
        <p:spPr/>
        <p:txBody>
          <a:bodyPr/>
          <a:lstStyle/>
          <a:p>
            <a:fld id="{5A270054-3350-4E17-B4CD-7D02E8034917}" type="slidenum">
              <a:rPr lang="fa-IR" smtClean="0"/>
              <a:t>‹#›</a:t>
            </a:fld>
            <a:endParaRPr lang="fa-IR" dirty="0"/>
          </a:p>
        </p:txBody>
      </p:sp>
    </p:spTree>
    <p:extLst>
      <p:ext uri="{BB962C8B-B14F-4D97-AF65-F5344CB8AC3E}">
        <p14:creationId xmlns:p14="http://schemas.microsoft.com/office/powerpoint/2010/main" val="219493307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913015" y="2644746"/>
            <a:ext cx="3581869" cy="994174"/>
          </a:xfrm>
          <a:prstGeom prst="rect">
            <a:avLst/>
          </a:prstGeom>
        </p:spPr>
        <p:txBody>
          <a:bodyPr lIns="0" tIns="0" rIns="0" bIns="0" anchor="t"/>
          <a:lstStyle>
            <a:lvl1pPr algn="l" defTabSz="914413">
              <a:lnSpc>
                <a:spcPct val="80000"/>
              </a:lnSpc>
              <a:defRPr sz="5344" b="1">
                <a:solidFill>
                  <a:srgbClr val="242524"/>
                </a:solidFill>
                <a:latin typeface="Helvetica"/>
                <a:ea typeface="Helvetica"/>
                <a:cs typeface="Helvetica"/>
                <a:sym typeface="Helvetica"/>
              </a:defRPr>
            </a:lvl1pPr>
          </a:lstStyle>
          <a:p>
            <a:r>
              <a:t>Title Text</a:t>
            </a:r>
          </a:p>
        </p:txBody>
      </p:sp>
      <p:sp>
        <p:nvSpPr>
          <p:cNvPr id="194" name="Picture Placeholder 29"/>
          <p:cNvSpPr>
            <a:spLocks noGrp="1"/>
          </p:cNvSpPr>
          <p:nvPr>
            <p:ph type="pic" sz="quarter" idx="21"/>
          </p:nvPr>
        </p:nvSpPr>
        <p:spPr>
          <a:xfrm>
            <a:off x="3701682" y="857251"/>
            <a:ext cx="6213504" cy="1718632"/>
          </a:xfrm>
          <a:prstGeom prst="rect">
            <a:avLst/>
          </a:prstGeom>
        </p:spPr>
        <p:txBody>
          <a:bodyPr lIns="91439" tIns="45719" rIns="91439" bIns="45719" anchor="t">
            <a:noAutofit/>
          </a:bodyPr>
          <a:lstStyle/>
          <a:p>
            <a:endParaRPr dirty="0"/>
          </a:p>
        </p:txBody>
      </p:sp>
      <p:sp>
        <p:nvSpPr>
          <p:cNvPr id="195" name="Picture Placeholder 29"/>
          <p:cNvSpPr>
            <a:spLocks noGrp="1"/>
          </p:cNvSpPr>
          <p:nvPr>
            <p:ph type="pic" sz="quarter" idx="22"/>
          </p:nvPr>
        </p:nvSpPr>
        <p:spPr>
          <a:xfrm>
            <a:off x="5978501" y="2575880"/>
            <a:ext cx="6213502" cy="1718633"/>
          </a:xfrm>
          <a:prstGeom prst="rect">
            <a:avLst/>
          </a:prstGeom>
        </p:spPr>
        <p:txBody>
          <a:bodyPr lIns="91439" tIns="45719" rIns="91439" bIns="45719" anchor="t">
            <a:noAutofit/>
          </a:bodyPr>
          <a:lstStyle/>
          <a:p>
            <a:endParaRPr dirty="0"/>
          </a:p>
        </p:txBody>
      </p:sp>
      <p:sp>
        <p:nvSpPr>
          <p:cNvPr id="196" name="Picture Placeholder 29"/>
          <p:cNvSpPr>
            <a:spLocks noGrp="1"/>
          </p:cNvSpPr>
          <p:nvPr>
            <p:ph type="pic" sz="quarter" idx="23"/>
          </p:nvPr>
        </p:nvSpPr>
        <p:spPr>
          <a:xfrm>
            <a:off x="3701682" y="4294512"/>
            <a:ext cx="6213504" cy="1718633"/>
          </a:xfrm>
          <a:prstGeom prst="rect">
            <a:avLst/>
          </a:prstGeom>
        </p:spPr>
        <p:txBody>
          <a:bodyPr lIns="91439" tIns="45719" rIns="91439" bIns="45719" anchor="t">
            <a:noAutofit/>
          </a:bodyPr>
          <a:lstStyle/>
          <a:p>
            <a:endParaRPr dirty="0"/>
          </a:p>
        </p:txBody>
      </p:sp>
      <p:sp>
        <p:nvSpPr>
          <p:cNvPr id="197" name="Slide Number"/>
          <p:cNvSpPr txBox="1">
            <a:spLocks noGrp="1"/>
          </p:cNvSpPr>
          <p:nvPr>
            <p:ph type="sldNum" sz="quarter" idx="2"/>
          </p:nvPr>
        </p:nvSpPr>
        <p:spPr>
          <a:xfrm>
            <a:off x="8737603" y="5438362"/>
            <a:ext cx="375810" cy="372305"/>
          </a:xfrm>
          <a:prstGeom prst="rect">
            <a:avLst/>
          </a:prstGeom>
        </p:spPr>
        <p:txBody>
          <a:bodyPr lIns="48766" tIns="48766" rIns="48766" bIns="48766" anchor="ctr"/>
          <a:lstStyle>
            <a:lvl1pPr>
              <a:defRPr sz="1969">
                <a:solidFill>
                  <a:srgbClr val="17375E"/>
                </a:solidFill>
                <a:latin typeface="Avenir Book"/>
                <a:ea typeface="Avenir Book"/>
                <a:cs typeface="Avenir Book"/>
                <a:sym typeface="Avenir Book"/>
              </a:defRPr>
            </a:lvl1pPr>
          </a:lstStyle>
          <a:p>
            <a:pPr>
              <a:defRPr>
                <a:effectLst/>
              </a:defRPr>
            </a:pPr>
            <a:fld id="{86CB4B4D-7CA3-9044-876B-883B54F8677D}" type="slidenum">
              <a:t>‹#›</a:t>
            </a:fld>
            <a:endParaRPr dirty="0"/>
          </a:p>
        </p:txBody>
      </p:sp>
    </p:spTree>
    <p:extLst>
      <p:ext uri="{BB962C8B-B14F-4D97-AF65-F5344CB8AC3E}">
        <p14:creationId xmlns:p14="http://schemas.microsoft.com/office/powerpoint/2010/main" val="40651479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11"/>
          </p:nvPr>
        </p:nvSpPr>
        <p:spPr>
          <a:xfrm>
            <a:off x="2416500" y="329307"/>
            <a:ext cx="4973915" cy="309201"/>
          </a:xfrm>
        </p:spPr>
        <p:txBody>
          <a:bodyPr/>
          <a:lstStyle/>
          <a:p>
            <a:endParaRPr lang="zh-CN" altLang="en-US" dirty="0"/>
          </a:p>
        </p:txBody>
      </p:sp>
      <p:sp>
        <p:nvSpPr>
          <p:cNvPr id="6" name="Slide Number Placeholder 5"/>
          <p:cNvSpPr>
            <a:spLocks noGrp="1"/>
          </p:cNvSpPr>
          <p:nvPr>
            <p:ph type="sldNum" sz="quarter" idx="12"/>
          </p:nvPr>
        </p:nvSpPr>
        <p:spPr>
          <a:xfrm>
            <a:off x="1437664" y="798973"/>
            <a:ext cx="811019" cy="503578"/>
          </a:xfrm>
        </p:spPr>
        <p:txBody>
          <a:bodyPr/>
          <a:lstStyle/>
          <a:p>
            <a:fld id="{659FC692-C961-40B1-BF63-9D99A71B0ADE}" type="slidenum">
              <a:rPr lang="zh-CN" altLang="en-US" smtClean="0"/>
              <a:pPr/>
              <a:t>‹#›</a:t>
            </a:fld>
            <a:endParaRPr lang="zh-CN" alt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40655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8949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9457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681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7091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373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667D-E3D8-126F-AB14-9800037CDE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74A3AC-52F3-C631-18D2-D41ECD8B2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35F53A-34B8-2353-909C-938320DCB486}"/>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5" name="Footer Placeholder 4">
            <a:extLst>
              <a:ext uri="{FF2B5EF4-FFF2-40B4-BE49-F238E27FC236}">
                <a16:creationId xmlns:a16="http://schemas.microsoft.com/office/drawing/2014/main" id="{F38116F9-46A0-D203-62B0-1A374B57E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2118-4C9E-8437-566A-6B8468177F2D}"/>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589942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spTree>
    <p:extLst>
      <p:ext uri="{BB962C8B-B14F-4D97-AF65-F5344CB8AC3E}">
        <p14:creationId xmlns:p14="http://schemas.microsoft.com/office/powerpoint/2010/main" val="139875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2738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F1A45B5-44D8-4626-8595-945BDA219CF5}" type="datetimeFigureOut">
              <a:rPr lang="zh-CN" altLang="en-US" smtClean="0"/>
              <a:pPr/>
              <a:t>2024/11/4</a:t>
            </a:fld>
            <a:endParaRPr lang="zh-CN" altLang="en-US" dirty="0"/>
          </a:p>
        </p:txBody>
      </p:sp>
      <p:sp>
        <p:nvSpPr>
          <p:cNvPr id="6" name="Footer Placeholder 5"/>
          <p:cNvSpPr>
            <a:spLocks noGrp="1"/>
          </p:cNvSpPr>
          <p:nvPr>
            <p:ph type="ftr" sz="quarter" idx="11"/>
          </p:nvPr>
        </p:nvSpPr>
        <p:spPr>
          <a:xfrm>
            <a:off x="1447382" y="318640"/>
            <a:ext cx="5541004" cy="320931"/>
          </a:xfrm>
        </p:spPr>
        <p:txBody>
          <a:bodyPr/>
          <a:lstStyle/>
          <a:p>
            <a:endParaRPr lang="zh-CN" altLang="en-US" dirty="0"/>
          </a:p>
        </p:txBody>
      </p:sp>
      <p:sp>
        <p:nvSpPr>
          <p:cNvPr id="7" name="Slide Number Placeholder 6"/>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6989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34779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59FC692-C961-40B1-BF63-9D99A71B0ADE}" type="slidenum">
              <a:rPr lang="zh-CN" altLang="en-US" smtClean="0"/>
              <a:pPr/>
              <a:t>‹#›</a:t>
            </a:fld>
            <a:endParaRPr lang="zh-CN" alt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45062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80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solidFill>
                <a:schemeClr val="tx1">
                  <a:lumMod val="85000"/>
                  <a:lumOff val="15000"/>
                </a:schemeClr>
              </a:solidFill>
            </a:endParaRPr>
          </a:p>
        </p:txBody>
      </p:sp>
      <p:sp>
        <p:nvSpPr>
          <p:cNvPr id="58" name="TextBox 57"/>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Resize without losing quality</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59" name="TextBox 58"/>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anose="020B0604020202020204" pitchFamily="34" charset="0"/>
                <a:cs typeface="Arial" panose="020B0604020202020204" pitchFamily="34" charset="0"/>
              </a:rPr>
              <a:t>You can Change Fill Color &amp;</a:t>
            </a:r>
          </a:p>
          <a:p>
            <a:r>
              <a:rPr lang="en-US" altLang="ko-KR" sz="1400" b="1" dirty="0">
                <a:solidFill>
                  <a:schemeClr val="bg1"/>
                </a:solidFill>
                <a:latin typeface="Arial" panose="020B0604020202020204" pitchFamily="34" charset="0"/>
                <a:cs typeface="Arial" panose="020B0604020202020204" pitchFamily="34" charset="0"/>
              </a:rPr>
              <a:t>Line Color</a:t>
            </a:r>
            <a:endParaRPr lang="ko-KR" altLang="en-US" sz="1400" b="1" dirty="0">
              <a:solidFill>
                <a:schemeClr val="bg1"/>
              </a:solidFill>
              <a:latin typeface="Arial" panose="020B0604020202020204" pitchFamily="34" charset="0"/>
              <a:cs typeface="Arial" panose="020B0604020202020204" pitchFamily="34" charset="0"/>
            </a:endParaRPr>
          </a:p>
        </p:txBody>
      </p:sp>
      <p:sp>
        <p:nvSpPr>
          <p:cNvPr id="60" name="TextBox 59"/>
          <p:cNvSpPr txBox="1"/>
          <p:nvPr userDrawn="1"/>
        </p:nvSpPr>
        <p:spPr>
          <a:xfrm>
            <a:off x="721229" y="5808438"/>
            <a:ext cx="2232000" cy="307777"/>
          </a:xfrm>
          <a:prstGeom prst="rect">
            <a:avLst/>
          </a:prstGeom>
          <a:noFill/>
        </p:spPr>
        <p:txBody>
          <a:bodyPr wrap="square" rtlCol="0" anchor="ctr">
            <a:spAutoFit/>
          </a:bodyPr>
          <a:lstStyle/>
          <a:p>
            <a:r>
              <a:rPr lang="en-US" altLang="zh-CN" sz="1400" dirty="0">
                <a:solidFill>
                  <a:schemeClr val="bg1"/>
                </a:solidFill>
                <a:latin typeface="Arial" panose="020B0604020202020204" pitchFamily="34" charset="0"/>
                <a:cs typeface="Arial" panose="020B0604020202020204" pitchFamily="34" charset="0"/>
              </a:rPr>
              <a:t>www.freeppt7.com</a:t>
            </a:r>
            <a:endParaRPr lang="ko-KR" altLang="en-US" sz="1400" dirty="0">
              <a:solidFill>
                <a:schemeClr val="bg1"/>
              </a:solidFill>
              <a:latin typeface="Arial" panose="020B0604020202020204" pitchFamily="34" charset="0"/>
              <a:cs typeface="Arial" panose="020B0604020202020204" pitchFamily="34" charset="0"/>
            </a:endParaRPr>
          </a:p>
        </p:txBody>
      </p:sp>
      <p:sp>
        <p:nvSpPr>
          <p:cNvPr id="61" name="TextBox 60"/>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anose="020B0604020202020204" pitchFamily="34" charset="0"/>
              </a:rPr>
              <a:t>FREE </a:t>
            </a:r>
          </a:p>
          <a:p>
            <a:r>
              <a:rPr lang="en-US" altLang="ko-KR" sz="2800" b="1" dirty="0">
                <a:solidFill>
                  <a:schemeClr val="bg1"/>
                </a:solidFill>
                <a:latin typeface="+mn-lt"/>
                <a:ea typeface="+mn-ea"/>
                <a:cs typeface="Arial" panose="020B0604020202020204" pitchFamily="34" charset="0"/>
              </a:rPr>
              <a:t>PPT TEMPLATES</a:t>
            </a:r>
          </a:p>
        </p:txBody>
      </p:sp>
    </p:spTree>
    <p:extLst>
      <p:ext uri="{BB962C8B-B14F-4D97-AF65-F5344CB8AC3E}">
        <p14:creationId xmlns:p14="http://schemas.microsoft.com/office/powerpoint/2010/main" val="106931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CBC4-1C0A-9DAE-AB53-E88AC7B0B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0C1D9-0F3A-806D-F63C-803C605DFF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8CACDD-F1A3-7F3D-5812-BF859529ED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C33B91-21C1-04B6-4DD5-0C7D58773688}"/>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6" name="Footer Placeholder 5">
            <a:extLst>
              <a:ext uri="{FF2B5EF4-FFF2-40B4-BE49-F238E27FC236}">
                <a16:creationId xmlns:a16="http://schemas.microsoft.com/office/drawing/2014/main" id="{907F0EEF-DA37-4873-CF94-555047AFE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5B49E8-48B1-D411-5E3D-5C8E568D35BC}"/>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8903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96724-8FE1-8A8F-2835-5363DB225E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C3B177-C2A7-4024-D369-EA850EBB7C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DB09D-0834-174A-50B5-22D342EBA5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4CB745-5AB3-17AD-60F8-F440389D6D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FD60DB-70D6-3555-02CB-A2A1B6FDE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47CF06-A634-6276-ABD3-9D1E4D9349DB}"/>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8" name="Footer Placeholder 7">
            <a:extLst>
              <a:ext uri="{FF2B5EF4-FFF2-40B4-BE49-F238E27FC236}">
                <a16:creationId xmlns:a16="http://schemas.microsoft.com/office/drawing/2014/main" id="{78CC57F2-2698-F97F-BB0D-52AD86042F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A2555-AFC8-3410-0E4E-EF0C63B3D264}"/>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1581566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12FB-2446-96C7-CE6A-1FCF2D198E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B87D20-4E3B-8FEE-F897-92BF41A834B6}"/>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4" name="Footer Placeholder 3">
            <a:extLst>
              <a:ext uri="{FF2B5EF4-FFF2-40B4-BE49-F238E27FC236}">
                <a16:creationId xmlns:a16="http://schemas.microsoft.com/office/drawing/2014/main" id="{42EAB243-FBB5-FF9D-D895-60235B892F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DCBEE1-0931-E28B-839D-B71E3DC25BF2}"/>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336740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31604B-2C46-6E84-A871-FF2DDA1B469B}"/>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3" name="Footer Placeholder 2">
            <a:extLst>
              <a:ext uri="{FF2B5EF4-FFF2-40B4-BE49-F238E27FC236}">
                <a16:creationId xmlns:a16="http://schemas.microsoft.com/office/drawing/2014/main" id="{1997CE80-4B1B-A889-EA41-44CB72EBCE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E0230C-0F17-2F7B-BBFF-E4ABCB903194}"/>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381543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887C-9B06-5877-4B93-141AFE24A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5686CA-8448-B141-0331-51310E229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C2FCA6-DF94-1DAB-5D08-56F6F71ED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976D32-02CD-5A9C-1075-3DF5E4F474A6}"/>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6" name="Footer Placeholder 5">
            <a:extLst>
              <a:ext uri="{FF2B5EF4-FFF2-40B4-BE49-F238E27FC236}">
                <a16:creationId xmlns:a16="http://schemas.microsoft.com/office/drawing/2014/main" id="{2BDE472F-D7B5-E406-063F-765E2126C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1CE65-281C-58AF-E6D2-E03CABD4550B}"/>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47619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ECCB-DD69-2CD2-A67A-33181BD68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7C2C68-B4DE-5DC0-4E7B-F718847C4C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07C327-17EC-47A2-A12A-32B9ADCCC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DE6AE1-7CB1-9A4D-4D73-F3413A7C549B}"/>
              </a:ext>
            </a:extLst>
          </p:cNvPr>
          <p:cNvSpPr>
            <a:spLocks noGrp="1"/>
          </p:cNvSpPr>
          <p:nvPr>
            <p:ph type="dt" sz="half" idx="10"/>
          </p:nvPr>
        </p:nvSpPr>
        <p:spPr/>
        <p:txBody>
          <a:bodyPr/>
          <a:lstStyle/>
          <a:p>
            <a:fld id="{402F810F-8405-4C7B-A207-3A39DA52C6C6}" type="datetimeFigureOut">
              <a:rPr lang="en-US" smtClean="0"/>
              <a:t>11/4/2024</a:t>
            </a:fld>
            <a:endParaRPr lang="en-US"/>
          </a:p>
        </p:txBody>
      </p:sp>
      <p:sp>
        <p:nvSpPr>
          <p:cNvPr id="6" name="Footer Placeholder 5">
            <a:extLst>
              <a:ext uri="{FF2B5EF4-FFF2-40B4-BE49-F238E27FC236}">
                <a16:creationId xmlns:a16="http://schemas.microsoft.com/office/drawing/2014/main" id="{B3D3E8C4-D322-5369-6980-2C88E1FC0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CD71FE-5936-09E1-6165-30D9B5F89DA9}"/>
              </a:ext>
            </a:extLst>
          </p:cNvPr>
          <p:cNvSpPr>
            <a:spLocks noGrp="1"/>
          </p:cNvSpPr>
          <p:nvPr>
            <p:ph type="sldNum" sz="quarter" idx="12"/>
          </p:nvPr>
        </p:nvSpPr>
        <p:spPr/>
        <p:txBody>
          <a:bodyPr/>
          <a:lstStyle/>
          <a:p>
            <a:fld id="{E601CE43-E087-4C45-8ACE-856A2AF0DE1A}" type="slidenum">
              <a:rPr lang="en-US" smtClean="0"/>
              <a:t>‹#›</a:t>
            </a:fld>
            <a:endParaRPr lang="en-US"/>
          </a:p>
        </p:txBody>
      </p:sp>
    </p:spTree>
    <p:extLst>
      <p:ext uri="{BB962C8B-B14F-4D97-AF65-F5344CB8AC3E}">
        <p14:creationId xmlns:p14="http://schemas.microsoft.com/office/powerpoint/2010/main" val="410532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219B54-6F3F-6D4D-9C19-10C19F50B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2067E-7510-60DD-54A8-CF12911106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F3256-DE1A-7F4C-3A96-23BCF8BECD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707B7-9A7E-4A4D-BA81-693348C5F8B1}" type="datetimeFigureOut">
              <a:rPr lang="en-US" smtClean="0"/>
              <a:t>11/4/2024</a:t>
            </a:fld>
            <a:endParaRPr lang="en-US"/>
          </a:p>
        </p:txBody>
      </p:sp>
      <p:sp>
        <p:nvSpPr>
          <p:cNvPr id="5" name="Footer Placeholder 4">
            <a:extLst>
              <a:ext uri="{FF2B5EF4-FFF2-40B4-BE49-F238E27FC236}">
                <a16:creationId xmlns:a16="http://schemas.microsoft.com/office/drawing/2014/main" id="{586F7A36-7743-5393-2537-DF8B7DEE6D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C5556-196D-ACBC-AF81-D8C3169ED1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B517AD-B14E-45A1-8C76-40F2EF73794C}" type="slidenum">
              <a:rPr lang="en-US" smtClean="0"/>
              <a:t>‹#›</a:t>
            </a:fld>
            <a:endParaRPr lang="en-US"/>
          </a:p>
        </p:txBody>
      </p:sp>
    </p:spTree>
    <p:extLst>
      <p:ext uri="{BB962C8B-B14F-4D97-AF65-F5344CB8AC3E}">
        <p14:creationId xmlns:p14="http://schemas.microsoft.com/office/powerpoint/2010/main" val="390564454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0A6EDD-4491-D6FE-977E-1BC1B6903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BDBBD6B1-A0FB-539C-5AC1-C039F036D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6217AEF9-68D8-406C-36E9-475C7D063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568F9-63B0-4531-93CF-8B107DEA248D}" type="datetimeFigureOut">
              <a:rPr lang="fa-IR" smtClean="0"/>
              <a:t>03/05/1446</a:t>
            </a:fld>
            <a:endParaRPr lang="fa-IR" dirty="0"/>
          </a:p>
        </p:txBody>
      </p:sp>
      <p:sp>
        <p:nvSpPr>
          <p:cNvPr id="5" name="Footer Placeholder 4">
            <a:extLst>
              <a:ext uri="{FF2B5EF4-FFF2-40B4-BE49-F238E27FC236}">
                <a16:creationId xmlns:a16="http://schemas.microsoft.com/office/drawing/2014/main" id="{1264DD8F-F396-CF06-B49D-38A44D006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dirty="0"/>
          </a:p>
        </p:txBody>
      </p:sp>
      <p:sp>
        <p:nvSpPr>
          <p:cNvPr id="6" name="Slide Number Placeholder 5">
            <a:extLst>
              <a:ext uri="{FF2B5EF4-FFF2-40B4-BE49-F238E27FC236}">
                <a16:creationId xmlns:a16="http://schemas.microsoft.com/office/drawing/2014/main" id="{6C498FB8-F810-8428-B4FA-9A9617EFE0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270054-3350-4E17-B4CD-7D02E8034917}" type="slidenum">
              <a:rPr lang="fa-IR" smtClean="0"/>
              <a:t>‹#›</a:t>
            </a:fld>
            <a:endParaRPr lang="fa-IR" dirty="0"/>
          </a:p>
        </p:txBody>
      </p:sp>
    </p:spTree>
    <p:extLst>
      <p:ext uri="{BB962C8B-B14F-4D97-AF65-F5344CB8AC3E}">
        <p14:creationId xmlns:p14="http://schemas.microsoft.com/office/powerpoint/2010/main" val="39899510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20000"/>
                <a:lumOff val="80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F1A45B5-44D8-4626-8595-945BDA219CF5}" type="datetimeFigureOut">
              <a:rPr lang="zh-CN" altLang="en-US" smtClean="0"/>
              <a:pPr/>
              <a:t>2024/11/4</a:t>
            </a:fld>
            <a:endParaRPr lang="zh-CN" alt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59FC692-C961-40B1-BF63-9D99A71B0ADE}" type="slidenum">
              <a:rPr lang="zh-CN" altLang="en-US" smtClean="0"/>
              <a:pPr/>
              <a:t>‹#›</a:t>
            </a:fld>
            <a:endParaRPr lang="zh-CN" alt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65001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09" r:id="rId12"/>
    <p:sldLayoutId id="2147483710" r:id="rId13"/>
  </p:sldLayoutIdLst>
  <mc:AlternateContent xmlns:mc="http://schemas.openxmlformats.org/markup-compatibility/2006" xmlns:p14="http://schemas.microsoft.com/office/powerpoint/2010/main">
    <mc:Choice Requires="p14">
      <p:transition spd="slow" p14:dur="150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accidental-injury" TargetMode="External"/><Relationship Id="rId2" Type="http://schemas.openxmlformats.org/officeDocument/2006/relationships/hyperlink" Target="https://www.sciencedirect.com/topics/pharmacology-toxicology-and-pharmaceutical-science/adverse-even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uptodate.com/contents/fluconazole-drug-information?source=see_lin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direct.com/topics/pharmacology-toxicology-and-pharmaceutical-science/flibanserin" TargetMode="External"/><Relationship Id="rId2" Type="http://schemas.openxmlformats.org/officeDocument/2006/relationships/hyperlink" Target="https://www.sciencedirect.com/topics/pharmacology-toxicology-and-pharmaceutical-science/melanocortin-receptor-agonist" TargetMode="External"/><Relationship Id="rId1" Type="http://schemas.openxmlformats.org/officeDocument/2006/relationships/slideLayout" Target="../slideLayouts/slideLayout2.xml"/><Relationship Id="rId5" Type="http://schemas.openxmlformats.org/officeDocument/2006/relationships/hyperlink" Target="https://www.sciencedirect.com/topics/pharmacology-toxicology-and-pharmaceutical-science/melanotan-ii" TargetMode="External"/><Relationship Id="rId4" Type="http://schemas.openxmlformats.org/officeDocument/2006/relationships/hyperlink" Target="https://www.sciencedirect.com/topics/pharmacology-toxicology-and-pharmaceutical-science/active-metabolit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uptodate.com/contents/sildenafil-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hyperlink" Target="https://www.uptodate.com/contents/sildenafil-drug-information?source=see_lin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uptodate.com/contents/sildenafil-drug-information?source=see_link"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uptodate.com/contents/testosterone-drug-information?source=see_link" TargetMode="External"/><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slide" Target="slide33.xml"/></Relationships>
</file>

<file path=ppt/slides/_rels/slide34.xml.rels><?xml version="1.0" encoding="UTF-8" standalone="yes"?>
<Relationships xmlns="http://schemas.openxmlformats.org/package/2006/relationships"><Relationship Id="rId2" Type="http://schemas.openxmlformats.org/officeDocument/2006/relationships/hyperlink" Target="https://www.uptodate.com/contents/testosterone-drug-information?source=see_lin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uptodate.com/contents/testosterone-drug-information?source=see_lin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uptodate.com/contents/methyltestosterone-drug-information?source=see_link"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uptodate.com/contents/methyltestosterone-drug-information?source=see_link" TargetMode="External"/><Relationship Id="rId2" Type="http://schemas.openxmlformats.org/officeDocument/2006/relationships/hyperlink" Target="https://www.uptodate.com/contents/testosterone-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uptodate.com/contents/ospemifene-drug-information?source=see_link"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fa.wikipedia.org/wiki/%DA%A9%DB%8C%D9%81%DB%8C%D8%AA_%D8%B2%D9%86%D8%AF%DA%AF%DB%8C" TargetMode="External"/><Relationship Id="rId4" Type="http://schemas.openxmlformats.org/officeDocument/2006/relationships/hyperlink" Target="https://fa.wikipedia.org/wiki/%D8%AC%DB%8C%D9%86%D8%B3%D9%86%DA%AF_%D9%BE%D8%B1%D9%88%DB%8C%DB%8C"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harmakala.com/Product/BKP-75319/%DA%A9%D9%BE%D8%B3%D9%88%D9%84-%D8%AA%D8%B1%DB%8C%D8%A8%D9%88%D9%84%D9%88%D8%B3-%D8%AF%D8%A7%DB%8C%D8%A7%D9%86-%D9%87%D8%A7%D8%AA-%D8%AF%D8%A7%DB%8C%D8%A7%D9%86-%D9%81%D8%A7%D8%B1%D9%85%D8%A7/#:~:text=%DA%A9%D9%BE%D8%B3%D9%88%D9%84%20%D8%AA%D8%B1%DB%8C%D8%A8%D9%88%D9%84%D9%88%D8%B3%20%D8%AF%D8%A7%DB%8C%D8%A7%D9%86%20%D9%81%D8%A7%D8%B1%D9%85%D8%A7%20%DB%8C%DA%A9,%D8%AC%D9%86%D8%B3%DB%8C%20%D8%AF%D8%B1%20%D8%A2%D9%82%D8%A7%DB%8C%D8%A7%D9%86%20%D9%85%DB%8C%20%D8%A8%D8%A7%D8%B4%D8%AF." TargetMode="External"/><Relationship Id="rId2" Type="http://schemas.openxmlformats.org/officeDocument/2006/relationships/hyperlink" Target="https://pharmakala.com/Product/BKP-31485/xade-1/"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farzinteb.com/epimediu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F63D-E1C2-676F-0913-7F46AE7F708D}"/>
              </a:ext>
            </a:extLst>
          </p:cNvPr>
          <p:cNvSpPr>
            <a:spLocks noGrp="1"/>
          </p:cNvSpPr>
          <p:nvPr>
            <p:ph type="ctrTitle"/>
          </p:nvPr>
        </p:nvSpPr>
        <p:spPr>
          <a:xfrm>
            <a:off x="2417780" y="0"/>
            <a:ext cx="8637073" cy="2541431"/>
          </a:xfrm>
        </p:spPr>
        <p:txBody>
          <a:bodyPr>
            <a:normAutofit/>
          </a:bodyPr>
          <a:lstStyle/>
          <a:p>
            <a:r>
              <a:rPr lang="en-US" sz="4400" dirty="0">
                <a:latin typeface="Aldhabi" panose="01000000000000000000" pitchFamily="2" charset="-78"/>
                <a:cs typeface="Aldhabi" panose="01000000000000000000" pitchFamily="2" charset="-78"/>
              </a:rPr>
              <a:t>Medical treatment</a:t>
            </a:r>
            <a:br>
              <a:rPr lang="en-US" sz="4400" dirty="0">
                <a:latin typeface="Aldhabi" panose="01000000000000000000" pitchFamily="2" charset="-78"/>
                <a:cs typeface="Aldhabi" panose="01000000000000000000" pitchFamily="2" charset="-78"/>
              </a:rPr>
            </a:br>
            <a:r>
              <a:rPr lang="en-US" sz="4400" dirty="0">
                <a:latin typeface="Aldhabi" panose="01000000000000000000" pitchFamily="2" charset="-78"/>
                <a:cs typeface="Aldhabi" panose="01000000000000000000" pitchFamily="2" charset="-78"/>
              </a:rPr>
              <a:t>in female sexual dysfunction</a:t>
            </a:r>
          </a:p>
        </p:txBody>
      </p:sp>
      <p:sp>
        <p:nvSpPr>
          <p:cNvPr id="3" name="Subtitle 2">
            <a:extLst>
              <a:ext uri="{FF2B5EF4-FFF2-40B4-BE49-F238E27FC236}">
                <a16:creationId xmlns:a16="http://schemas.microsoft.com/office/drawing/2014/main" id="{6E71A25E-8D40-497A-3E74-19A4DC880B27}"/>
              </a:ext>
            </a:extLst>
          </p:cNvPr>
          <p:cNvSpPr>
            <a:spLocks noGrp="1"/>
          </p:cNvSpPr>
          <p:nvPr>
            <p:ph type="subTitle" idx="1"/>
          </p:nvPr>
        </p:nvSpPr>
        <p:spPr/>
        <p:txBody>
          <a:bodyPr>
            <a:normAutofit fontScale="40000" lnSpcReduction="20000"/>
          </a:bodyPr>
          <a:lstStyle/>
          <a:p>
            <a:r>
              <a:rPr lang="en-US" sz="8000" dirty="0" err="1"/>
              <a:t>Dr.Tahere</a:t>
            </a:r>
            <a:r>
              <a:rPr lang="en-US" sz="8000" dirty="0"/>
              <a:t> </a:t>
            </a:r>
            <a:r>
              <a:rPr lang="en-US" sz="8000" dirty="0" err="1"/>
              <a:t>Eftekhar</a:t>
            </a:r>
            <a:endParaRPr lang="en-US" dirty="0"/>
          </a:p>
          <a:p>
            <a:r>
              <a:rPr lang="en-US" sz="5600" dirty="0"/>
              <a:t>Professor of Obstetrics and Gynecology</a:t>
            </a:r>
          </a:p>
          <a:p>
            <a:r>
              <a:rPr lang="en-US" sz="5600" dirty="0"/>
              <a:t>Fellowship pelvic floor</a:t>
            </a:r>
          </a:p>
          <a:p>
            <a:r>
              <a:rPr lang="en-US" sz="5600" dirty="0"/>
              <a:t>Tehran University of Medical Sciences</a:t>
            </a:r>
          </a:p>
        </p:txBody>
      </p:sp>
    </p:spTree>
    <p:extLst>
      <p:ext uri="{BB962C8B-B14F-4D97-AF65-F5344CB8AC3E}">
        <p14:creationId xmlns:p14="http://schemas.microsoft.com/office/powerpoint/2010/main" val="331954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CDF9-9A98-EEBD-E507-E505C228994F}"/>
              </a:ext>
            </a:extLst>
          </p:cNvPr>
          <p:cNvSpPr>
            <a:spLocks noGrp="1"/>
          </p:cNvSpPr>
          <p:nvPr>
            <p:ph type="title"/>
          </p:nvPr>
        </p:nvSpPr>
        <p:spPr>
          <a:xfrm>
            <a:off x="0" y="22059"/>
            <a:ext cx="9603275" cy="1049235"/>
          </a:xfrm>
        </p:spPr>
        <p:txBody>
          <a:bodyPr>
            <a:normAutofit/>
          </a:bodyPr>
          <a:lstStyle/>
          <a:p>
            <a:r>
              <a:rPr lang="en-US" sz="3200" dirty="0"/>
              <a:t>Sexual response</a:t>
            </a:r>
          </a:p>
        </p:txBody>
      </p:sp>
      <p:sp>
        <p:nvSpPr>
          <p:cNvPr id="3" name="Content Placeholder 2">
            <a:extLst>
              <a:ext uri="{FF2B5EF4-FFF2-40B4-BE49-F238E27FC236}">
                <a16:creationId xmlns:a16="http://schemas.microsoft.com/office/drawing/2014/main" id="{0B441541-DE54-4FDA-AFD7-6830BF167609}"/>
              </a:ext>
            </a:extLst>
          </p:cNvPr>
          <p:cNvSpPr>
            <a:spLocks noGrp="1"/>
          </p:cNvSpPr>
          <p:nvPr>
            <p:ph idx="1"/>
          </p:nvPr>
        </p:nvSpPr>
        <p:spPr>
          <a:xfrm>
            <a:off x="368968" y="4195010"/>
            <a:ext cx="11823032" cy="2640931"/>
          </a:xfrm>
        </p:spPr>
        <p:txBody>
          <a:bodyPr>
            <a:normAutofit fontScale="85000" lnSpcReduction="10000"/>
          </a:bodyPr>
          <a:lstStyle/>
          <a:p>
            <a:r>
              <a:rPr lang="en-US" dirty="0"/>
              <a:t>♦ </a:t>
            </a:r>
            <a:r>
              <a:rPr lang="en-US" sz="2600" dirty="0"/>
              <a:t>The initial phase of the human sexual response is libido, or desire, linked to satisfaction with sex, prominently controlled by dopamine. </a:t>
            </a:r>
          </a:p>
          <a:p>
            <a:pPr marL="0" indent="0">
              <a:buNone/>
            </a:pPr>
            <a:endParaRPr lang="en-US" sz="2600" dirty="0"/>
          </a:p>
          <a:p>
            <a:r>
              <a:rPr lang="en-US" sz="2600" dirty="0"/>
              <a:t>♦ Next comes arousal of genital tissues, resulting in erections in men and genital lubrication and swelling in women, controlled by acetylcholine and nitric oxide. </a:t>
            </a:r>
          </a:p>
          <a:p>
            <a:endParaRPr lang="en-US" sz="2600" dirty="0"/>
          </a:p>
          <a:p>
            <a:r>
              <a:rPr lang="en-US" sz="2600" dirty="0"/>
              <a:t>♦ Finally, orgasm, accompanied by ejaculation in men, is regulated by serotonin and norepinephrine</a:t>
            </a:r>
          </a:p>
        </p:txBody>
      </p:sp>
      <p:pic>
        <p:nvPicPr>
          <p:cNvPr id="4" name="Picture 3">
            <a:extLst>
              <a:ext uri="{FF2B5EF4-FFF2-40B4-BE49-F238E27FC236}">
                <a16:creationId xmlns:a16="http://schemas.microsoft.com/office/drawing/2014/main" id="{6DECF06C-06EF-3302-37CC-169C57D340A0}"/>
              </a:ext>
            </a:extLst>
          </p:cNvPr>
          <p:cNvPicPr>
            <a:picLocks noChangeAspect="1"/>
          </p:cNvPicPr>
          <p:nvPr/>
        </p:nvPicPr>
        <p:blipFill>
          <a:blip r:embed="rId2"/>
          <a:stretch>
            <a:fillRect/>
          </a:stretch>
        </p:blipFill>
        <p:spPr>
          <a:xfrm>
            <a:off x="2834941" y="0"/>
            <a:ext cx="9505950" cy="4248150"/>
          </a:xfrm>
          <a:prstGeom prst="rect">
            <a:avLst/>
          </a:prstGeom>
        </p:spPr>
      </p:pic>
    </p:spTree>
    <p:extLst>
      <p:ext uri="{BB962C8B-B14F-4D97-AF65-F5344CB8AC3E}">
        <p14:creationId xmlns:p14="http://schemas.microsoft.com/office/powerpoint/2010/main" val="155372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FF93C-7D7A-CF13-64AD-FFA8E72E0AC8}"/>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7D545D95-59BA-6F3E-AEC6-995F8F00DF75}"/>
              </a:ext>
            </a:extLst>
          </p:cNvPr>
          <p:cNvPicPr>
            <a:picLocks noGrp="1" noChangeAspect="1"/>
          </p:cNvPicPr>
          <p:nvPr>
            <p:ph idx="1"/>
          </p:nvPr>
        </p:nvPicPr>
        <p:blipFill>
          <a:blip r:embed="rId2"/>
          <a:stretch>
            <a:fillRect/>
          </a:stretch>
        </p:blipFill>
        <p:spPr>
          <a:xfrm>
            <a:off x="2133600" y="994611"/>
            <a:ext cx="6985388" cy="5182352"/>
          </a:xfrm>
          <a:prstGeom prst="rect">
            <a:avLst/>
          </a:prstGeom>
        </p:spPr>
      </p:pic>
    </p:spTree>
    <p:extLst>
      <p:ext uri="{BB962C8B-B14F-4D97-AF65-F5344CB8AC3E}">
        <p14:creationId xmlns:p14="http://schemas.microsoft.com/office/powerpoint/2010/main" val="112696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4A13-346A-BE2C-AFF4-ABC2A81C0F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146661-FCD8-8F43-D294-637475B7BCC3}"/>
              </a:ext>
            </a:extLst>
          </p:cNvPr>
          <p:cNvSpPr>
            <a:spLocks noGrp="1"/>
          </p:cNvSpPr>
          <p:nvPr>
            <p:ph idx="1"/>
          </p:nvPr>
        </p:nvSpPr>
        <p:spPr/>
        <p:txBody>
          <a:bodyPr>
            <a:normAutofit/>
          </a:bodyPr>
          <a:lstStyle/>
          <a:p>
            <a:r>
              <a:rPr lang="en-US" sz="2800" dirty="0"/>
              <a:t>The bio-psycho-social focus of interventions has been viewed as the best approach to this pivotal clinical entity .</a:t>
            </a:r>
          </a:p>
          <a:p>
            <a:endParaRPr lang="en-US" sz="2800" dirty="0"/>
          </a:p>
          <a:p>
            <a:r>
              <a:rPr lang="en-US" sz="2800" dirty="0"/>
              <a:t> Managing women with the problem related to sexual desire, sometimes referred to as hypoactive sexual desire disorder (HSDD) as part of the FSD, is a great challenge for many clinician</a:t>
            </a:r>
          </a:p>
        </p:txBody>
      </p:sp>
    </p:spTree>
    <p:extLst>
      <p:ext uri="{BB962C8B-B14F-4D97-AF65-F5344CB8AC3E}">
        <p14:creationId xmlns:p14="http://schemas.microsoft.com/office/powerpoint/2010/main" val="269186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41E4-57CD-565D-7E83-B6E4EE503562}"/>
              </a:ext>
            </a:extLst>
          </p:cNvPr>
          <p:cNvSpPr>
            <a:spLocks noGrp="1"/>
          </p:cNvSpPr>
          <p:nvPr>
            <p:ph type="title"/>
          </p:nvPr>
        </p:nvSpPr>
        <p:spPr>
          <a:xfrm>
            <a:off x="1435536" y="547846"/>
            <a:ext cx="9603275" cy="1049235"/>
          </a:xfrm>
        </p:spPr>
        <p:txBody>
          <a:bodyPr/>
          <a:lstStyle/>
          <a:p>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desire</a:t>
            </a:r>
            <a:r>
              <a:rPr kumimoji="0" lang="en-US" sz="4800" b="0" i="0" u="none" strike="noStrike" kern="1200" cap="none" spc="0" normalizeH="0" baseline="0" noProof="0" dirty="0">
                <a:ln>
                  <a:noFill/>
                </a:ln>
                <a:solidFill>
                  <a:prstClr val="black"/>
                </a:solidFill>
                <a:effectLst/>
                <a:uLnTx/>
                <a:uFillTx/>
                <a:latin typeface="Calibri"/>
                <a:ea typeface="+mn-ea"/>
                <a:cs typeface="+mn-cs"/>
              </a:rPr>
              <a:t> </a:t>
            </a:r>
            <a:endParaRPr lang="en-US" sz="8800" dirty="0"/>
          </a:p>
        </p:txBody>
      </p:sp>
      <p:sp>
        <p:nvSpPr>
          <p:cNvPr id="3" name="Content Placeholder 2">
            <a:extLst>
              <a:ext uri="{FF2B5EF4-FFF2-40B4-BE49-F238E27FC236}">
                <a16:creationId xmlns:a16="http://schemas.microsoft.com/office/drawing/2014/main" id="{C566941C-DA57-499B-1299-6FAE2021A6D3}"/>
              </a:ext>
            </a:extLst>
          </p:cNvPr>
          <p:cNvSpPr>
            <a:spLocks noGrp="1"/>
          </p:cNvSpPr>
          <p:nvPr>
            <p:ph idx="1"/>
          </p:nvPr>
        </p:nvSpPr>
        <p:spPr>
          <a:xfrm>
            <a:off x="386853" y="1828800"/>
            <a:ext cx="10651958" cy="4481354"/>
          </a:xfrm>
        </p:spPr>
        <p:txBody>
          <a:bodyPr>
            <a:normAutofit/>
          </a:bodyPr>
          <a:lstStyle/>
          <a:p>
            <a:r>
              <a:rPr lang="en-US" sz="2400" dirty="0" err="1"/>
              <a:t>asubjective</a:t>
            </a:r>
            <a:r>
              <a:rPr lang="en-US" sz="2400" dirty="0"/>
              <a:t> feeling triggered by either external or internal stimuli </a:t>
            </a:r>
          </a:p>
          <a:p>
            <a:r>
              <a:rPr lang="en-US" sz="2400" dirty="0"/>
              <a:t>that might lean individuals toward or away from sexual behavior .</a:t>
            </a:r>
          </a:p>
          <a:p>
            <a:r>
              <a:rPr lang="en-US" sz="2400" dirty="0"/>
              <a:t> either with oneself or with a partner.</a:t>
            </a:r>
          </a:p>
          <a:p>
            <a:endParaRPr lang="en-US" sz="2400" dirty="0"/>
          </a:p>
          <a:p>
            <a:r>
              <a:rPr lang="en-US" sz="2400" dirty="0"/>
              <a:t>Finally, sexual desire is thought to be multidetermined and biopsychosocial but to be particularly bound by relational and contextual aspects in women </a:t>
            </a:r>
          </a:p>
          <a:p>
            <a:r>
              <a:rPr lang="en-US" sz="2400" dirty="0"/>
              <a:t> it might not only be used for sexual pleasure but also for closeness, power, or relaxation only</a:t>
            </a:r>
          </a:p>
        </p:txBody>
      </p:sp>
    </p:spTree>
    <p:extLst>
      <p:ext uri="{BB962C8B-B14F-4D97-AF65-F5344CB8AC3E}">
        <p14:creationId xmlns:p14="http://schemas.microsoft.com/office/powerpoint/2010/main" val="4023096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9FD7-6B45-6953-9D44-A623FB418D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7EE973-1301-2B30-95DD-004D8AD1FFD9}"/>
              </a:ext>
            </a:extLst>
          </p:cNvPr>
          <p:cNvPicPr>
            <a:picLocks noGrp="1" noChangeAspect="1"/>
          </p:cNvPicPr>
          <p:nvPr>
            <p:ph idx="1"/>
          </p:nvPr>
        </p:nvPicPr>
        <p:blipFill>
          <a:blip r:embed="rId2"/>
          <a:stretch>
            <a:fillRect/>
          </a:stretch>
        </p:blipFill>
        <p:spPr>
          <a:xfrm>
            <a:off x="436098" y="365127"/>
            <a:ext cx="11479237" cy="6359230"/>
          </a:xfrm>
          <a:prstGeom prst="rect">
            <a:avLst/>
          </a:prstGeom>
        </p:spPr>
      </p:pic>
    </p:spTree>
    <p:extLst>
      <p:ext uri="{BB962C8B-B14F-4D97-AF65-F5344CB8AC3E}">
        <p14:creationId xmlns:p14="http://schemas.microsoft.com/office/powerpoint/2010/main" val="3902953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50BBF-6439-B799-9E5D-D7DAABBA1D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E0E3AF-DE61-BA0F-2BAB-D743290A664B}"/>
              </a:ext>
            </a:extLst>
          </p:cNvPr>
          <p:cNvSpPr>
            <a:spLocks noGrp="1"/>
          </p:cNvSpPr>
          <p:nvPr>
            <p:ph idx="1"/>
          </p:nvPr>
        </p:nvSpPr>
        <p:spPr/>
        <p:txBody>
          <a:bodyPr>
            <a:normAutofit/>
          </a:bodyPr>
          <a:lstStyle/>
          <a:p>
            <a:r>
              <a:rPr lang="en-US" dirty="0"/>
              <a:t>the lack of, or significantly reduced, sexual interest/arousal in almost all sexual encounters and the unreceptiveness to partner’s attempts to initiate sexual activity according to the DSM-5. the HSDD</a:t>
            </a:r>
          </a:p>
          <a:p>
            <a:endParaRPr lang="en-US" dirty="0"/>
          </a:p>
          <a:p>
            <a:r>
              <a:rPr lang="en-US" dirty="0"/>
              <a:t> The excitatory pathway is based on the activation of neurotransmitters such as </a:t>
            </a:r>
            <a:r>
              <a:rPr lang="en-US" sz="2400" b="1" dirty="0">
                <a:solidFill>
                  <a:srgbClr val="0070C0"/>
                </a:solidFill>
              </a:rPr>
              <a:t>dopamine, noradrenaline, oxytocin, vasopressin, and </a:t>
            </a:r>
            <a:r>
              <a:rPr lang="en-US" sz="2400" b="1" dirty="0" err="1">
                <a:solidFill>
                  <a:srgbClr val="0070C0"/>
                </a:solidFill>
              </a:rPr>
              <a:t>melanocortins</a:t>
            </a:r>
            <a:r>
              <a:rPr lang="en-US" sz="2400" b="1" dirty="0">
                <a:solidFill>
                  <a:srgbClr val="0070C0"/>
                </a:solidFill>
              </a:rPr>
              <a:t> .</a:t>
            </a:r>
          </a:p>
          <a:p>
            <a:endParaRPr lang="en-US" sz="2400" b="1" dirty="0">
              <a:solidFill>
                <a:srgbClr val="0070C0"/>
              </a:solidFill>
            </a:endParaRPr>
          </a:p>
          <a:p>
            <a:r>
              <a:rPr lang="en-US" dirty="0"/>
              <a:t> Conversely</a:t>
            </a:r>
            <a:r>
              <a:rPr lang="en-US" sz="2400" b="1" dirty="0">
                <a:solidFill>
                  <a:srgbClr val="0070C0"/>
                </a:solidFill>
              </a:rPr>
              <a:t>, the inhibitory pathway involves opioids and serotonin</a:t>
            </a:r>
            <a:endParaRPr lang="en-US" b="1" dirty="0">
              <a:solidFill>
                <a:srgbClr val="0070C0"/>
              </a:solidFill>
            </a:endParaRPr>
          </a:p>
        </p:txBody>
      </p:sp>
    </p:spTree>
    <p:extLst>
      <p:ext uri="{BB962C8B-B14F-4D97-AF65-F5344CB8AC3E}">
        <p14:creationId xmlns:p14="http://schemas.microsoft.com/office/powerpoint/2010/main" val="102620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7516" y="620688"/>
            <a:ext cx="10776284" cy="6116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9454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6C78-25E4-F82C-7224-CB093BBB7BAE}"/>
              </a:ext>
            </a:extLst>
          </p:cNvPr>
          <p:cNvSpPr>
            <a:spLocks noGrp="1"/>
          </p:cNvSpPr>
          <p:nvPr>
            <p:ph type="title"/>
          </p:nvPr>
        </p:nvSpPr>
        <p:spPr>
          <a:xfrm>
            <a:off x="1294362" y="136358"/>
            <a:ext cx="9603275" cy="1049235"/>
          </a:xfrm>
        </p:spPr>
        <p:txBody>
          <a:bodyPr/>
          <a:lstStyle/>
          <a:p>
            <a:r>
              <a:rPr kumimoji="0" lang="en-US" sz="3200" b="1" i="0" u="none" strike="noStrike" kern="1200" cap="none" spc="0" normalizeH="0" baseline="0" noProof="0" dirty="0">
                <a:ln>
                  <a:noFill/>
                </a:ln>
                <a:solidFill>
                  <a:prstClr val="black"/>
                </a:solidFill>
                <a:effectLst/>
                <a:uLnTx/>
                <a:uFillTx/>
                <a:latin typeface="Calibri"/>
                <a:ea typeface="+mj-ea"/>
                <a:cs typeface="+mj-cs"/>
              </a:rPr>
              <a:t>Flibanserin (</a:t>
            </a:r>
            <a:r>
              <a:rPr kumimoji="0" lang="en-US" sz="3200" b="1" i="0" u="none" strike="noStrike" kern="1200" cap="none" spc="0" normalizeH="0" baseline="0" noProof="0" dirty="0" err="1">
                <a:ln>
                  <a:noFill/>
                </a:ln>
                <a:solidFill>
                  <a:prstClr val="black"/>
                </a:solidFill>
                <a:effectLst/>
                <a:uLnTx/>
                <a:uFillTx/>
                <a:latin typeface="Calibri"/>
                <a:ea typeface="+mj-ea"/>
                <a:cs typeface="+mj-cs"/>
              </a:rPr>
              <a:t>Addyi</a:t>
            </a:r>
            <a:r>
              <a:rPr kumimoji="0" lang="en-US" sz="3200" b="1" i="0" u="none" strike="noStrike" kern="1200" cap="none" spc="0" normalizeH="0" baseline="0" noProof="0" dirty="0">
                <a:ln>
                  <a:noFill/>
                </a:ln>
                <a:solidFill>
                  <a:prstClr val="black"/>
                </a:solidFill>
                <a:effectLst/>
                <a:uLnTx/>
                <a:uFillTx/>
                <a:latin typeface="Calibri"/>
                <a:ea typeface="+mj-ea"/>
                <a:cs typeface="+mj-cs"/>
              </a:rPr>
              <a:t>®)</a:t>
            </a:r>
            <a:endParaRPr lang="en-US" dirty="0"/>
          </a:p>
        </p:txBody>
      </p:sp>
      <p:sp>
        <p:nvSpPr>
          <p:cNvPr id="3" name="Content Placeholder 2">
            <a:extLst>
              <a:ext uri="{FF2B5EF4-FFF2-40B4-BE49-F238E27FC236}">
                <a16:creationId xmlns:a16="http://schemas.microsoft.com/office/drawing/2014/main" id="{59E9B482-FF68-3704-F3B9-0AE20D73C35F}"/>
              </a:ext>
            </a:extLst>
          </p:cNvPr>
          <p:cNvSpPr>
            <a:spLocks noGrp="1"/>
          </p:cNvSpPr>
          <p:nvPr>
            <p:ph idx="1"/>
          </p:nvPr>
        </p:nvSpPr>
        <p:spPr>
          <a:xfrm>
            <a:off x="609600" y="1921042"/>
            <a:ext cx="7347284" cy="4800600"/>
          </a:xfrm>
        </p:spPr>
        <p:txBody>
          <a:bodyPr>
            <a:normAutofit/>
          </a:bodyPr>
          <a:lstStyle/>
          <a:p>
            <a:r>
              <a:rPr lang="en-US" dirty="0"/>
              <a:t>There are few medical treatments available for the treatment of HSDD in women.</a:t>
            </a:r>
          </a:p>
          <a:p>
            <a:r>
              <a:rPr lang="en-US" b="1" dirty="0">
                <a:solidFill>
                  <a:schemeClr val="tx2">
                    <a:lumMod val="50000"/>
                  </a:schemeClr>
                </a:solidFill>
              </a:rPr>
              <a:t> Flibanserin and bremelanotide are the only Food and Drug Administration approved medications to treat premenopausal women with generalized acquired HSDD in the USA</a:t>
            </a:r>
          </a:p>
          <a:p>
            <a:r>
              <a:rPr lang="en-US" dirty="0"/>
              <a:t>never been approved in Europe.</a:t>
            </a:r>
          </a:p>
          <a:p>
            <a:pPr marL="0" indent="0">
              <a:buNone/>
            </a:pPr>
            <a:endParaRPr lang="en-US" dirty="0"/>
          </a:p>
        </p:txBody>
      </p:sp>
      <p:pic>
        <p:nvPicPr>
          <p:cNvPr id="4" name="Picture 3">
            <a:extLst>
              <a:ext uri="{FF2B5EF4-FFF2-40B4-BE49-F238E27FC236}">
                <a16:creationId xmlns:a16="http://schemas.microsoft.com/office/drawing/2014/main" id="{435A1AB9-D4B4-E537-12AD-86BBE891FA78}"/>
              </a:ext>
            </a:extLst>
          </p:cNvPr>
          <p:cNvPicPr>
            <a:picLocks noChangeAspect="1"/>
          </p:cNvPicPr>
          <p:nvPr/>
        </p:nvPicPr>
        <p:blipFill>
          <a:blip r:embed="rId2"/>
          <a:stretch>
            <a:fillRect/>
          </a:stretch>
        </p:blipFill>
        <p:spPr>
          <a:xfrm>
            <a:off x="8337327" y="1525922"/>
            <a:ext cx="2860062" cy="3318794"/>
          </a:xfrm>
          <a:prstGeom prst="rect">
            <a:avLst/>
          </a:prstGeom>
        </p:spPr>
      </p:pic>
    </p:spTree>
    <p:extLst>
      <p:ext uri="{BB962C8B-B14F-4D97-AF65-F5344CB8AC3E}">
        <p14:creationId xmlns:p14="http://schemas.microsoft.com/office/powerpoint/2010/main" val="2379450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F9AED-309C-59D3-B13F-1F5226CE214F}"/>
              </a:ext>
            </a:extLst>
          </p:cNvPr>
          <p:cNvSpPr>
            <a:spLocks noGrp="1"/>
          </p:cNvSpPr>
          <p:nvPr>
            <p:ph type="title"/>
          </p:nvPr>
        </p:nvSpPr>
        <p:spPr/>
        <p:txBody>
          <a:bodyPr>
            <a:normAutofit/>
          </a:bodyPr>
          <a:lstStyle/>
          <a:p>
            <a:pPr marL="342900" marR="0" lvl="0" indent="-228600" defTabSz="914400" rtl="0" eaLnBrk="1" fontAlgn="auto" latinLnBrk="0" hangingPunct="1">
              <a:lnSpc>
                <a:spcPct val="100000"/>
              </a:lnSpc>
              <a:spcBef>
                <a:spcPct val="20000"/>
              </a:spcBef>
              <a:spcAft>
                <a:spcPts val="0"/>
              </a:spcAft>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Flibanserin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Addyi</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br>
              <a:rPr kumimoji="0" lang="en-US" sz="2200" b="0" i="0" u="none" strike="noStrike" kern="1200" cap="none" spc="0" normalizeH="0" baseline="0" noProof="0" dirty="0">
                <a:ln>
                  <a:noFill/>
                </a:ln>
                <a:solidFill>
                  <a:prstClr val="black"/>
                </a:solidFill>
                <a:effectLst/>
                <a:uLnTx/>
                <a:uFillTx/>
                <a:latin typeface="Calibri"/>
                <a:ea typeface="+mn-ea"/>
                <a:cs typeface="+mn-cs"/>
              </a:rPr>
            </a:br>
            <a:endParaRPr lang="en-US" dirty="0"/>
          </a:p>
        </p:txBody>
      </p:sp>
      <p:sp>
        <p:nvSpPr>
          <p:cNvPr id="3" name="Content Placeholder 2">
            <a:extLst>
              <a:ext uri="{FF2B5EF4-FFF2-40B4-BE49-F238E27FC236}">
                <a16:creationId xmlns:a16="http://schemas.microsoft.com/office/drawing/2014/main" id="{C56682FD-C751-BCB9-B9A0-F322AEC56687}"/>
              </a:ext>
            </a:extLst>
          </p:cNvPr>
          <p:cNvSpPr>
            <a:spLocks noGrp="1"/>
          </p:cNvSpPr>
          <p:nvPr>
            <p:ph idx="1"/>
          </p:nvPr>
        </p:nvSpPr>
        <p:spPr>
          <a:xfrm>
            <a:off x="0" y="1219200"/>
            <a:ext cx="11254154" cy="5181600"/>
          </a:xfrm>
        </p:spPr>
        <p:txBody>
          <a:bodyPr/>
          <a:lstStyle/>
          <a:p>
            <a:r>
              <a:rPr lang="en-US" sz="2800" dirty="0"/>
              <a:t>serotonin 1A receptor agonist (5-hydroxytryptamine [5-HT]1A)</a:t>
            </a:r>
          </a:p>
          <a:p>
            <a:r>
              <a:rPr lang="en-US" sz="2800" dirty="0"/>
              <a:t>a 5-HT2A  serotonin receptor antagonist.</a:t>
            </a:r>
          </a:p>
          <a:p>
            <a:endParaRPr lang="en-US" sz="2800" dirty="0"/>
          </a:p>
          <a:p>
            <a:pPr marL="114300" indent="0">
              <a:buNone/>
            </a:pPr>
            <a:endParaRPr lang="en-US" dirty="0"/>
          </a:p>
          <a:p>
            <a:r>
              <a:rPr lang="en-US" sz="2800" dirty="0"/>
              <a:t>In women with HSDD, </a:t>
            </a:r>
            <a:r>
              <a:rPr lang="en-US" sz="2800" dirty="0" err="1"/>
              <a:t>flibanserin</a:t>
            </a:r>
            <a:r>
              <a:rPr lang="en-US" sz="2800" dirty="0"/>
              <a:t> taken daily works to rebalance excitatory activity driven by desire and arousal </a:t>
            </a:r>
          </a:p>
          <a:p>
            <a:r>
              <a:rPr lang="en-US" sz="2800" dirty="0"/>
              <a:t>well tolerated, to improve sexual desire, to reduce sexual distress in premenopausal women</a:t>
            </a:r>
          </a:p>
        </p:txBody>
      </p:sp>
    </p:spTree>
    <p:extLst>
      <p:ext uri="{BB962C8B-B14F-4D97-AF65-F5344CB8AC3E}">
        <p14:creationId xmlns:p14="http://schemas.microsoft.com/office/powerpoint/2010/main" val="3294107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mj-cs"/>
              </a:rPr>
              <a:t>Flibanserin (</a:t>
            </a:r>
            <a:r>
              <a:rPr kumimoji="0" lang="en-US" sz="3200" b="1" i="0" u="none" strike="noStrike" kern="1200" cap="none" spc="0" normalizeH="0" baseline="0" noProof="0" dirty="0" err="1">
                <a:ln>
                  <a:noFill/>
                </a:ln>
                <a:solidFill>
                  <a:prstClr val="black"/>
                </a:solidFill>
                <a:effectLst/>
                <a:uLnTx/>
                <a:uFillTx/>
                <a:latin typeface="Calibri"/>
                <a:ea typeface="+mj-ea"/>
                <a:cs typeface="+mj-cs"/>
              </a:rPr>
              <a:t>Addyi</a:t>
            </a:r>
            <a:r>
              <a:rPr kumimoji="0" lang="en-US" sz="3200" b="1" i="0" u="none" strike="noStrike" kern="1200" cap="none" spc="0" normalizeH="0" baseline="0" noProof="0" dirty="0">
                <a:ln>
                  <a:noFill/>
                </a:ln>
                <a:solidFill>
                  <a:prstClr val="black"/>
                </a:solidFill>
                <a:effectLst/>
                <a:uLnTx/>
                <a:uFillTx/>
                <a:latin typeface="Calibri"/>
                <a:ea typeface="+mj-ea"/>
                <a:cs typeface="+mj-cs"/>
              </a:rPr>
              <a:t>®)</a:t>
            </a:r>
            <a:endParaRPr lang="en-CA" sz="8800" dirty="0">
              <a:solidFill>
                <a:srgbClr val="00B0F0"/>
              </a:solidFill>
            </a:endParaRPr>
          </a:p>
        </p:txBody>
      </p:sp>
      <p:sp>
        <p:nvSpPr>
          <p:cNvPr id="3" name="Content Placeholder 2"/>
          <p:cNvSpPr>
            <a:spLocks noGrp="1"/>
          </p:cNvSpPr>
          <p:nvPr>
            <p:ph idx="1"/>
          </p:nvPr>
        </p:nvSpPr>
        <p:spPr>
          <a:xfrm>
            <a:off x="144379" y="1268760"/>
            <a:ext cx="7175757" cy="5589240"/>
          </a:xfrm>
        </p:spPr>
        <p:txBody>
          <a:bodyPr>
            <a:normAutofit/>
          </a:bodyPr>
          <a:lstStyle/>
          <a:p>
            <a:pPr marL="0" indent="0">
              <a:buNone/>
            </a:pPr>
            <a:r>
              <a:rPr lang="en-CA" dirty="0">
                <a:effectLst/>
              </a:rPr>
              <a:t>100 mg daily at bedtime</a:t>
            </a:r>
          </a:p>
          <a:p>
            <a:pPr marL="0" indent="0">
              <a:buNone/>
            </a:pPr>
            <a:r>
              <a:rPr lang="en-CA" sz="2400" dirty="0">
                <a:solidFill>
                  <a:schemeClr val="tx2">
                    <a:lumMod val="50000"/>
                  </a:schemeClr>
                </a:solidFill>
                <a:effectLst/>
              </a:rPr>
              <a:t>transient </a:t>
            </a:r>
            <a:r>
              <a:rPr lang="en-CA" sz="2400" dirty="0">
                <a:solidFill>
                  <a:schemeClr val="accent1">
                    <a:lumMod val="75000"/>
                  </a:schemeClr>
                </a:solidFill>
                <a:effectLst/>
              </a:rPr>
              <a:t>decreases in </a:t>
            </a:r>
            <a:r>
              <a:rPr lang="en-CA" sz="2400" u="sng" dirty="0">
                <a:solidFill>
                  <a:schemeClr val="accent1">
                    <a:lumMod val="75000"/>
                  </a:schemeClr>
                </a:solidFill>
                <a:effectLst/>
              </a:rPr>
              <a:t>serotonin and increases in dopamine and norepinephrine in certain regions of the brain . </a:t>
            </a:r>
          </a:p>
          <a:p>
            <a:pPr marL="0" indent="0">
              <a:buNone/>
            </a:pPr>
            <a:endParaRPr lang="en-CA" sz="2400" dirty="0">
              <a:solidFill>
                <a:schemeClr val="tx2">
                  <a:lumMod val="50000"/>
                </a:schemeClr>
              </a:solidFill>
              <a:effectLst/>
            </a:endParaRP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lang="en-CA" sz="2400" dirty="0">
                <a:solidFill>
                  <a:schemeClr val="tx2">
                    <a:lumMod val="50000"/>
                  </a:schemeClr>
                </a:solidFill>
              </a:rPr>
              <a:t>  </a:t>
            </a:r>
            <a:r>
              <a:rPr kumimoji="0" lang="en-CA" sz="3200" b="1" i="0" u="none" strike="noStrike" kern="1200" cap="none" spc="0" normalizeH="0" baseline="0" noProof="0" dirty="0">
                <a:ln>
                  <a:noFill/>
                </a:ln>
                <a:solidFill>
                  <a:srgbClr val="073E87"/>
                </a:solidFill>
                <a:effectLst/>
                <a:uLnTx/>
                <a:uFillTx/>
                <a:latin typeface="Calibri"/>
                <a:ea typeface="+mn-ea"/>
                <a:cs typeface="+mn-cs"/>
              </a:rPr>
              <a:t>modest increases in the frequency of sexually satisfying ,sexual desire in women with low sexual desire that is associated with distress</a:t>
            </a:r>
            <a:endPar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indent="0">
              <a:buNone/>
            </a:pPr>
            <a:endParaRPr lang="en-CA" sz="2400" dirty="0">
              <a:solidFill>
                <a:schemeClr val="tx2">
                  <a:lumMod val="50000"/>
                </a:schemeClr>
              </a:solidFill>
              <a:effectLs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9" y="260648"/>
            <a:ext cx="221513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25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080084" y="1028700"/>
            <a:ext cx="8748464" cy="4800600"/>
          </a:xfrm>
        </p:spPr>
        <p:txBody>
          <a:bodyPr>
            <a:noAutofit/>
          </a:bodyPr>
          <a:lstStyle/>
          <a:p>
            <a:pPr marL="114300" indent="0">
              <a:buNone/>
            </a:pPr>
            <a:endParaRPr lang="en-CA" sz="3600" b="1" dirty="0">
              <a:solidFill>
                <a:schemeClr val="accent6">
                  <a:lumMod val="75000"/>
                </a:schemeClr>
              </a:solidFill>
              <a:latin typeface="Aparajita" panose="020B0604020202020204" pitchFamily="34" charset="0"/>
              <a:cs typeface="Aparajita" panose="020B0604020202020204" pitchFamily="34" charset="0"/>
            </a:endParaRPr>
          </a:p>
          <a:p>
            <a:pPr marL="114300" indent="0">
              <a:buNone/>
            </a:pPr>
            <a:r>
              <a:rPr lang="en-CA" sz="3600" b="1" dirty="0">
                <a:solidFill>
                  <a:schemeClr val="accent6">
                    <a:lumMod val="75000"/>
                  </a:schemeClr>
                </a:solidFill>
                <a:latin typeface="Aparajita" panose="020B0604020202020204" pitchFamily="34" charset="0"/>
                <a:cs typeface="Aparajita" panose="020B0604020202020204" pitchFamily="34" charset="0"/>
              </a:rPr>
              <a:t> </a:t>
            </a:r>
            <a:r>
              <a:rPr lang="en-CA" sz="3600" b="1" dirty="0">
                <a:solidFill>
                  <a:schemeClr val="accent1">
                    <a:lumMod val="50000"/>
                  </a:schemeClr>
                </a:solidFill>
                <a:latin typeface="Aparajita" panose="020B0604020202020204" pitchFamily="34" charset="0"/>
                <a:cs typeface="Aparajita" panose="020B0604020202020204" pitchFamily="34" charset="0"/>
              </a:rPr>
              <a:t>physical and mental health</a:t>
            </a:r>
          </a:p>
          <a:p>
            <a:pPr marL="114300" indent="0">
              <a:buNone/>
            </a:pPr>
            <a:r>
              <a:rPr lang="en-CA" sz="3600" b="1" dirty="0">
                <a:solidFill>
                  <a:schemeClr val="accent1">
                    <a:lumMod val="50000"/>
                  </a:schemeClr>
                </a:solidFill>
                <a:latin typeface="Aparajita" panose="020B0604020202020204" pitchFamily="34" charset="0"/>
                <a:cs typeface="Aparajita" panose="020B0604020202020204" pitchFamily="34" charset="0"/>
              </a:rPr>
              <a:t>the quality of the relationship with the partner</a:t>
            </a:r>
            <a:r>
              <a:rPr lang="en-CA" sz="3600" dirty="0">
                <a:solidFill>
                  <a:schemeClr val="accent1">
                    <a:lumMod val="50000"/>
                  </a:schemeClr>
                </a:solidFill>
                <a:latin typeface="Aparajita" panose="020B0604020202020204" pitchFamily="34" charset="0"/>
                <a:cs typeface="Aparajita" panose="020B0604020202020204" pitchFamily="34" charset="0"/>
              </a:rPr>
              <a:t>.</a:t>
            </a:r>
          </a:p>
          <a:p>
            <a:pPr marL="114300" indent="0">
              <a:buNone/>
            </a:pPr>
            <a:r>
              <a:rPr lang="en-CA" sz="3600" dirty="0">
                <a:solidFill>
                  <a:schemeClr val="accent1">
                    <a:lumMod val="50000"/>
                  </a:schemeClr>
                </a:solidFill>
                <a:latin typeface="Aparajita" panose="020B0604020202020204" pitchFamily="34" charset="0"/>
                <a:cs typeface="Aparajita" panose="020B0604020202020204" pitchFamily="34" charset="0"/>
              </a:rPr>
              <a:t>so the focus of therapy should be on interventions that;</a:t>
            </a:r>
          </a:p>
          <a:p>
            <a:pPr marL="114300" indent="0">
              <a:buNone/>
            </a:pPr>
            <a:r>
              <a:rPr lang="en-CA" sz="3600" dirty="0">
                <a:solidFill>
                  <a:schemeClr val="accent1">
                    <a:lumMod val="50000"/>
                  </a:schemeClr>
                </a:solidFill>
                <a:latin typeface="Aparajita" panose="020B0604020202020204" pitchFamily="34" charset="0"/>
                <a:cs typeface="Aparajita" panose="020B0604020202020204" pitchFamily="34" charset="0"/>
              </a:rPr>
              <a:t> </a:t>
            </a:r>
            <a:r>
              <a:rPr lang="en-CA" sz="3600" b="1" dirty="0">
                <a:solidFill>
                  <a:schemeClr val="accent1">
                    <a:lumMod val="50000"/>
                  </a:schemeClr>
                </a:solidFill>
                <a:latin typeface="Aparajita" panose="020B0604020202020204" pitchFamily="34" charset="0"/>
                <a:cs typeface="Aparajita" panose="020B0604020202020204" pitchFamily="34" charset="0"/>
              </a:rPr>
              <a:t>optimize health      well-being </a:t>
            </a:r>
          </a:p>
          <a:p>
            <a:pPr marL="114300" indent="0">
              <a:buNone/>
            </a:pPr>
            <a:r>
              <a:rPr lang="en-CA" sz="3600" b="1" dirty="0">
                <a:solidFill>
                  <a:schemeClr val="accent1">
                    <a:lumMod val="50000"/>
                  </a:schemeClr>
                </a:solidFill>
                <a:latin typeface="Aparajita" panose="020B0604020202020204" pitchFamily="34" charset="0"/>
                <a:cs typeface="Aparajita" panose="020B0604020202020204" pitchFamily="34" charset="0"/>
              </a:rPr>
              <a:t> the partner relationship</a:t>
            </a:r>
            <a:r>
              <a:rPr lang="en-CA" sz="3600" dirty="0">
                <a:solidFill>
                  <a:schemeClr val="accent1">
                    <a:lumMod val="50000"/>
                  </a:schemeClr>
                </a:solidFill>
                <a:latin typeface="Aparajita" panose="020B0604020202020204" pitchFamily="34" charset="0"/>
                <a:cs typeface="Aparajita" panose="020B0604020202020204" pitchFamily="34" charset="0"/>
              </a:rPr>
              <a:t>.</a:t>
            </a:r>
          </a:p>
          <a:p>
            <a:endParaRPr lang="en-CA" sz="4800" dirty="0">
              <a:latin typeface="Aparajita" panose="020B0604020202020204" pitchFamily="34" charset="0"/>
              <a:cs typeface="Aparajita" panose="020B0604020202020204" pitchFamily="34" charset="0"/>
            </a:endParaRPr>
          </a:p>
        </p:txBody>
      </p:sp>
      <p:sp>
        <p:nvSpPr>
          <p:cNvPr id="5" name="TextBox 4">
            <a:extLst>
              <a:ext uri="{FF2B5EF4-FFF2-40B4-BE49-F238E27FC236}">
                <a16:creationId xmlns:a16="http://schemas.microsoft.com/office/drawing/2014/main" id="{4EFA5A1B-5E77-2409-EFE2-1B68391FE4C4}"/>
              </a:ext>
            </a:extLst>
          </p:cNvPr>
          <p:cNvSpPr txBox="1"/>
          <p:nvPr/>
        </p:nvSpPr>
        <p:spPr>
          <a:xfrm>
            <a:off x="1080084" y="1375842"/>
            <a:ext cx="10254915" cy="707886"/>
          </a:xfrm>
          <a:prstGeom prst="rect">
            <a:avLst/>
          </a:prstGeom>
          <a:noFill/>
        </p:spPr>
        <p:txBody>
          <a:bodyPr wrap="square">
            <a:spAutoFit/>
          </a:bodyPr>
          <a:lstStyle/>
          <a:p>
            <a:pPr marL="114300" indent="0">
              <a:buNone/>
            </a:pPr>
            <a:r>
              <a:rPr lang="en-CA" sz="4000" b="1" dirty="0">
                <a:solidFill>
                  <a:schemeClr val="accent6">
                    <a:lumMod val="75000"/>
                  </a:schemeClr>
                </a:solidFill>
                <a:latin typeface="Aparajita" panose="020B0604020202020204" pitchFamily="34" charset="0"/>
                <a:cs typeface="Aparajita" panose="020B0604020202020204" pitchFamily="34" charset="0"/>
              </a:rPr>
              <a:t> The principal predictors of sexual satisfaction are</a:t>
            </a:r>
          </a:p>
        </p:txBody>
      </p:sp>
    </p:spTree>
    <p:extLst>
      <p:ext uri="{BB962C8B-B14F-4D97-AF65-F5344CB8AC3E}">
        <p14:creationId xmlns:p14="http://schemas.microsoft.com/office/powerpoint/2010/main" val="948383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CD6D-E95F-842F-76E4-D6357CE7167F}"/>
              </a:ext>
            </a:extLst>
          </p:cNvPr>
          <p:cNvSpPr>
            <a:spLocks noGrp="1"/>
          </p:cNvSpPr>
          <p:nvPr>
            <p:ph type="title"/>
          </p:nvPr>
        </p:nvSpPr>
        <p:spPr/>
        <p:txBody>
          <a:bodyPr/>
          <a:lstStyle/>
          <a:p>
            <a:r>
              <a:rPr kumimoji="0" lang="en-US" sz="3200" b="1" i="0" u="none" strike="noStrike" kern="1200" cap="none" spc="0" normalizeH="0" baseline="0" noProof="0" dirty="0">
                <a:ln>
                  <a:noFill/>
                </a:ln>
                <a:solidFill>
                  <a:prstClr val="black"/>
                </a:solidFill>
                <a:effectLst/>
                <a:uLnTx/>
                <a:uFillTx/>
                <a:latin typeface="Calibri"/>
                <a:ea typeface="+mj-ea"/>
                <a:cs typeface="+mj-cs"/>
              </a:rPr>
              <a:t>Flibanserin (</a:t>
            </a:r>
            <a:r>
              <a:rPr kumimoji="0" lang="en-US" sz="3200" b="1" i="0" u="none" strike="noStrike" kern="1200" cap="none" spc="0" normalizeH="0" baseline="0" noProof="0" dirty="0" err="1">
                <a:ln>
                  <a:noFill/>
                </a:ln>
                <a:solidFill>
                  <a:prstClr val="black"/>
                </a:solidFill>
                <a:effectLst/>
                <a:uLnTx/>
                <a:uFillTx/>
                <a:latin typeface="Calibri"/>
                <a:ea typeface="+mj-ea"/>
                <a:cs typeface="+mj-cs"/>
              </a:rPr>
              <a:t>Addyi</a:t>
            </a:r>
            <a:r>
              <a:rPr kumimoji="0" lang="en-US" sz="3200" b="1" i="0" u="none" strike="noStrike" kern="1200" cap="none" spc="0" normalizeH="0" baseline="0" noProof="0" dirty="0">
                <a:ln>
                  <a:noFill/>
                </a:ln>
                <a:solidFill>
                  <a:prstClr val="black"/>
                </a:solidFill>
                <a:effectLst/>
                <a:uLnTx/>
                <a:uFillTx/>
                <a:latin typeface="Calibri"/>
                <a:ea typeface="+mj-ea"/>
                <a:cs typeface="+mj-cs"/>
              </a:rPr>
              <a:t>®)</a:t>
            </a:r>
            <a:endParaRPr lang="en-US" dirty="0"/>
          </a:p>
        </p:txBody>
      </p:sp>
      <p:sp>
        <p:nvSpPr>
          <p:cNvPr id="3" name="Content Placeholder 2">
            <a:extLst>
              <a:ext uri="{FF2B5EF4-FFF2-40B4-BE49-F238E27FC236}">
                <a16:creationId xmlns:a16="http://schemas.microsoft.com/office/drawing/2014/main" id="{9A795D27-5BBA-8271-8143-C221DD5D5287}"/>
              </a:ext>
            </a:extLst>
          </p:cNvPr>
          <p:cNvSpPr>
            <a:spLocks noGrp="1"/>
          </p:cNvSpPr>
          <p:nvPr>
            <p:ph idx="1"/>
          </p:nvPr>
        </p:nvSpPr>
        <p:spPr/>
        <p:txBody>
          <a:bodyPr/>
          <a:lstStyle/>
          <a:p>
            <a:r>
              <a:rPr lang="fa-IR" b="0" i="0" dirty="0">
                <a:solidFill>
                  <a:srgbClr val="1F1F1F"/>
                </a:solidFill>
                <a:effectLst/>
                <a:highlight>
                  <a:srgbClr val="FFFFFF"/>
                </a:highlight>
                <a:latin typeface="Arial" panose="020B0604020202020204" pitchFamily="34" charset="0"/>
              </a:rPr>
              <a:t>سیتوکروم </a:t>
            </a:r>
            <a:r>
              <a:rPr lang="en-US" b="0" i="0" dirty="0">
                <a:solidFill>
                  <a:srgbClr val="1F1F1F"/>
                </a:solidFill>
                <a:effectLst/>
                <a:highlight>
                  <a:srgbClr val="FFFFFF"/>
                </a:highlight>
                <a:latin typeface="Arial" panose="020B0604020202020204" pitchFamily="34" charset="0"/>
              </a:rPr>
              <a:t>P450 3A4 (</a:t>
            </a:r>
            <a:r>
              <a:rPr lang="fa-IR" b="0" i="0" dirty="0">
                <a:solidFill>
                  <a:srgbClr val="1F1F1F"/>
                </a:solidFill>
                <a:effectLst/>
                <a:highlight>
                  <a:srgbClr val="FFFFFF"/>
                </a:highlight>
                <a:latin typeface="Arial" panose="020B0604020202020204" pitchFamily="34" charset="0"/>
              </a:rPr>
              <a:t>به اختصار </a:t>
            </a:r>
            <a:r>
              <a:rPr lang="en-US" b="0" i="0" dirty="0">
                <a:solidFill>
                  <a:srgbClr val="040C28"/>
                </a:solidFill>
                <a:effectLst/>
                <a:latin typeface="Arial" panose="020B0604020202020204" pitchFamily="34" charset="0"/>
              </a:rPr>
              <a:t>CYP3A4</a:t>
            </a:r>
            <a:r>
              <a:rPr lang="en-US" b="0" i="0" dirty="0">
                <a:solidFill>
                  <a:srgbClr val="1F1F1F"/>
                </a:solidFill>
                <a:effectLst/>
                <a:highlight>
                  <a:srgbClr val="FFFFFF"/>
                </a:highlight>
                <a:latin typeface="Arial" panose="020B0604020202020204" pitchFamily="34" charset="0"/>
              </a:rPr>
              <a:t>) (</a:t>
            </a:r>
            <a:r>
              <a:rPr lang="fa-IR" b="0" i="0" dirty="0">
                <a:solidFill>
                  <a:srgbClr val="1F1F1F"/>
                </a:solidFill>
                <a:effectLst/>
                <a:highlight>
                  <a:srgbClr val="FFFFFF"/>
                </a:highlight>
                <a:latin typeface="Arial" panose="020B0604020202020204" pitchFamily="34" charset="0"/>
              </a:rPr>
              <a:t>عدد گروه آنزیم) یک آنزیم مهم در بدن است که عمدتاً در کبد و روده یافت می‌شود. این آنزیم مولکول‌های آلیِ خارجیِ کوچک (بیگانه‌زیست‌ها) مانند سموم یا داروها را اکسید می‌کند تا بتوان آنها را از بدن خارج کرد.</a:t>
            </a:r>
            <a:endParaRPr lang="en-US" dirty="0"/>
          </a:p>
        </p:txBody>
      </p:sp>
    </p:spTree>
    <p:extLst>
      <p:ext uri="{BB962C8B-B14F-4D97-AF65-F5344CB8AC3E}">
        <p14:creationId xmlns:p14="http://schemas.microsoft.com/office/powerpoint/2010/main" val="3359263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6F09-A90B-03B8-A8D8-016E61474A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A9CFC9-DA49-3ADB-47E6-68411B1A0733}"/>
              </a:ext>
            </a:extLst>
          </p:cNvPr>
          <p:cNvSpPr>
            <a:spLocks noGrp="1"/>
          </p:cNvSpPr>
          <p:nvPr>
            <p:ph idx="1"/>
          </p:nvPr>
        </p:nvSpPr>
        <p:spPr>
          <a:xfrm>
            <a:off x="838200" y="641683"/>
            <a:ext cx="10515600" cy="5998267"/>
          </a:xfrm>
        </p:spPr>
        <p:txBody>
          <a:bodyPr>
            <a:normAutofit/>
          </a:bodyPr>
          <a:lstStyle/>
          <a:p>
            <a:pPr algn="l"/>
            <a:r>
              <a:rPr lang="en-US" b="0" i="0" dirty="0">
                <a:solidFill>
                  <a:srgbClr val="1F1F1F"/>
                </a:solidFill>
                <a:effectLst/>
                <a:latin typeface="ElsevierGulliver"/>
              </a:rPr>
              <a:t>Dosing</a:t>
            </a:r>
          </a:p>
          <a:p>
            <a:pPr algn="l"/>
            <a:r>
              <a:rPr lang="en-US" sz="5000" dirty="0">
                <a:solidFill>
                  <a:srgbClr val="1F1F1F"/>
                </a:solidFill>
                <a:latin typeface="ElsevierGulliver"/>
              </a:rPr>
              <a:t>.</a:t>
            </a:r>
            <a:r>
              <a:rPr lang="en-US" sz="5000" b="0" i="0" dirty="0">
                <a:solidFill>
                  <a:srgbClr val="1F1F1F"/>
                </a:solidFill>
                <a:effectLst/>
                <a:latin typeface="ElsevierGulliver"/>
              </a:rPr>
              <a:t> </a:t>
            </a:r>
            <a:r>
              <a:rPr kumimoji="0" lang="en-US" sz="3200" b="0" i="0" u="none" strike="noStrike" kern="1200" cap="none" spc="0" normalizeH="0" baseline="0" noProof="0" dirty="0">
                <a:ln>
                  <a:noFill/>
                </a:ln>
                <a:solidFill>
                  <a:srgbClr val="0563C1"/>
                </a:solidFill>
                <a:effectLst/>
                <a:uLnTx/>
                <a:uFillTx/>
                <a:latin typeface="ElsevierGulliver"/>
                <a:ea typeface="+mn-ea"/>
                <a:cs typeface="+mn-cs"/>
                <a:hlinkClick r:id="rId2" tooltip="Learn more about adverse effects from ScienceDirect's AI-generated Topic Pages">
                  <a:extLst>
                    <a:ext uri="{A12FA001-AC4F-418D-AE19-62706E023703}">
                      <ahyp:hlinkClr xmlns:ahyp="http://schemas.microsoft.com/office/drawing/2018/hyperlinkcolor" val="tx"/>
                    </a:ext>
                  </a:extLst>
                </a:hlinkClick>
              </a:rPr>
              <a:t> adverse </a:t>
            </a:r>
            <a:r>
              <a:rPr kumimoji="0" lang="en-US" sz="3200" b="0" i="0" u="none" strike="noStrike" kern="1200" cap="none" spc="0" normalizeH="0" baseline="0" noProof="0" dirty="0">
                <a:ln>
                  <a:noFill/>
                </a:ln>
                <a:solidFill>
                  <a:srgbClr val="FF0000"/>
                </a:solidFill>
                <a:effectLst/>
                <a:uLnTx/>
                <a:uFillTx/>
                <a:latin typeface="ElsevierGulliver"/>
                <a:ea typeface="+mn-ea"/>
                <a:cs typeface="+mn-cs"/>
                <a:hlinkClick r:id="rId2" tooltip="Learn more about adverse effects from ScienceDirect's AI-generated Topic Pages">
                  <a:extLst>
                    <a:ext uri="{A12FA001-AC4F-418D-AE19-62706E023703}">
                      <ahyp:hlinkClr xmlns:ahyp="http://schemas.microsoft.com/office/drawing/2018/hyperlinkcolor" val="tx"/>
                    </a:ext>
                  </a:extLst>
                </a:hlinkClick>
              </a:rPr>
              <a:t>effects</a:t>
            </a:r>
            <a:r>
              <a:rPr kumimoji="0" lang="en-US" sz="3200" b="0" i="0" u="none" strike="noStrike" kern="1200" cap="none" spc="0" normalizeH="0" baseline="0" noProof="0" dirty="0">
                <a:ln>
                  <a:noFill/>
                </a:ln>
                <a:solidFill>
                  <a:srgbClr val="FF0000"/>
                </a:solidFill>
                <a:effectLst/>
                <a:uLnTx/>
                <a:uFillTx/>
                <a:latin typeface="ElsevierGulliver"/>
                <a:ea typeface="+mn-ea"/>
                <a:cs typeface="+mn-cs"/>
              </a:rPr>
              <a:t> in morning </a:t>
            </a:r>
            <a:r>
              <a:rPr kumimoji="0" lang="en-US" sz="3200" b="0" i="0" u="none" strike="noStrike" kern="1200" cap="none" spc="0" normalizeH="0" baseline="0" noProof="0" dirty="0">
                <a:ln>
                  <a:noFill/>
                </a:ln>
                <a:solidFill>
                  <a:srgbClr val="586EA6">
                    <a:lumMod val="75000"/>
                  </a:srgbClr>
                </a:solidFill>
                <a:effectLst/>
                <a:uLnTx/>
                <a:uFillTx/>
                <a:latin typeface="ElsevierGulliver"/>
                <a:ea typeface="+mn-ea"/>
                <a:cs typeface="+mn-cs"/>
              </a:rPr>
              <a:t>such as;</a:t>
            </a:r>
            <a:endParaRPr lang="en-US" sz="3200" b="0" i="0" dirty="0">
              <a:solidFill>
                <a:schemeClr val="accent5">
                  <a:lumMod val="75000"/>
                </a:schemeClr>
              </a:solidFill>
              <a:effectLst/>
              <a:latin typeface="ElsevierGulliver"/>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lang="en-US" sz="3200" b="0" i="0" dirty="0">
                <a:solidFill>
                  <a:schemeClr val="accent5">
                    <a:lumMod val="75000"/>
                  </a:schemeClr>
                </a:solidFill>
                <a:effectLst/>
                <a:latin typeface="ElsevierGulliver"/>
              </a:rPr>
              <a:t> hypotension, syncope, </a:t>
            </a:r>
            <a:r>
              <a:rPr lang="en-US" sz="3200" b="0" i="0" dirty="0">
                <a:solidFill>
                  <a:schemeClr val="accent5">
                    <a:lumMod val="75000"/>
                  </a:schemeClr>
                </a:solidFill>
                <a:effectLst/>
                <a:latin typeface="ElsevierGulliver"/>
                <a:hlinkClick r:id="rId3" tooltip="Learn more about accidental injury from ScienceDirect's AI-generated Topic Pages">
                  <a:extLst>
                    <a:ext uri="{A12FA001-AC4F-418D-AE19-62706E023703}">
                      <ahyp:hlinkClr xmlns:ahyp="http://schemas.microsoft.com/office/drawing/2018/hyperlinkcolor" val="tx"/>
                    </a:ext>
                  </a:extLst>
                </a:hlinkClick>
              </a:rPr>
              <a:t>accidental injury</a:t>
            </a:r>
            <a:r>
              <a:rPr lang="en-US" sz="3200" b="0" i="0" dirty="0">
                <a:solidFill>
                  <a:schemeClr val="accent5">
                    <a:lumMod val="75000"/>
                  </a:schemeClr>
                </a:solidFill>
                <a:effectLst/>
                <a:latin typeface="ElsevierGulliver"/>
              </a:rPr>
              <a:t>, and depression</a:t>
            </a:r>
            <a:r>
              <a:rPr lang="en-US" sz="3200" b="0" i="0" dirty="0">
                <a:solidFill>
                  <a:srgbClr val="1F1F1F"/>
                </a:solidFill>
                <a:effectLst/>
                <a:latin typeface="ElsevierGulliver"/>
              </a:rPr>
              <a:t>).</a:t>
            </a:r>
          </a:p>
          <a:p>
            <a:pPr marL="114300" marR="0" lvl="0" indent="0" algn="l" defTabSz="914400" rtl="0" eaLnBrk="1" fontAlgn="auto" latinLnBrk="0" hangingPunct="1">
              <a:lnSpc>
                <a:spcPct val="100000"/>
              </a:lnSpc>
              <a:spcBef>
                <a:spcPct val="20000"/>
              </a:spcBef>
              <a:spcAft>
                <a:spcPts val="0"/>
              </a:spcAft>
              <a:buClr>
                <a:srgbClr val="31B6FD"/>
              </a:buClr>
              <a:buSzTx/>
              <a:buNone/>
              <a:tabLst/>
              <a:defRPr/>
            </a:pPr>
            <a:endParaRPr lang="en-US" sz="3200" b="0" i="0" dirty="0">
              <a:solidFill>
                <a:srgbClr val="1F1F1F"/>
              </a:solidFill>
              <a:effectLst/>
              <a:latin typeface="ElsevierGulliver"/>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lang="en-US" sz="3200" b="0" i="0" dirty="0">
                <a:solidFill>
                  <a:srgbClr val="1F1F1F"/>
                </a:solidFill>
                <a:effectLst/>
                <a:latin typeface="ElsevierGulliver"/>
              </a:rPr>
              <a:t> </a:t>
            </a:r>
            <a:r>
              <a:rPr kumimoji="0" lang="en-US" sz="3200" b="0" i="0" u="none" strike="noStrike" kern="1200" cap="none" spc="0" normalizeH="0" baseline="0" noProof="0" dirty="0">
                <a:ln>
                  <a:noFill/>
                </a:ln>
                <a:solidFill>
                  <a:srgbClr val="080808"/>
                </a:solidFill>
                <a:effectLst/>
                <a:highlight>
                  <a:srgbClr val="FFFFFF"/>
                </a:highlight>
                <a:uLnTx/>
                <a:uFillTx/>
                <a:latin typeface="mayo-sans"/>
                <a:ea typeface="+mn-ea"/>
                <a:cs typeface="+mn-cs"/>
              </a:rPr>
              <a:t>Potentially serious side effects include</a:t>
            </a:r>
            <a:r>
              <a:rPr lang="en-US" sz="3200" dirty="0">
                <a:solidFill>
                  <a:srgbClr val="080808"/>
                </a:solidFill>
                <a:highlight>
                  <a:srgbClr val="FFFFFF"/>
                </a:highlight>
                <a:latin typeface="mayo-sans"/>
              </a:rPr>
              <a:t>;</a:t>
            </a: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3200" b="0" i="0" u="none" strike="noStrike" kern="1200" cap="none" spc="0" normalizeH="0" baseline="0" noProof="0" dirty="0">
                <a:ln>
                  <a:noFill/>
                </a:ln>
                <a:solidFill>
                  <a:schemeClr val="accent1">
                    <a:lumMod val="75000"/>
                  </a:schemeClr>
                </a:solidFill>
                <a:effectLst/>
                <a:highlight>
                  <a:srgbClr val="FFFFFF"/>
                </a:highlight>
                <a:uLnTx/>
                <a:uFillTx/>
                <a:latin typeface="mayo-sans"/>
                <a:ea typeface="+mn-ea"/>
                <a:cs typeface="+mn-cs"/>
              </a:rPr>
              <a:t> low blood pressure, sleepiness, nausea, fatigue, dizziness and fainting, particularly if the drug is mixed with alcohol</a:t>
            </a:r>
            <a:r>
              <a:rPr kumimoji="0" lang="en-US" sz="5000" b="0" i="0" u="none" strike="noStrike" kern="1200" cap="none" spc="0" normalizeH="0" baseline="0" noProof="0" dirty="0">
                <a:ln>
                  <a:noFill/>
                </a:ln>
                <a:solidFill>
                  <a:srgbClr val="080808"/>
                </a:solidFill>
                <a:effectLst/>
                <a:highlight>
                  <a:srgbClr val="FFFFFF"/>
                </a:highlight>
                <a:uLnTx/>
                <a:uFillTx/>
                <a:latin typeface="mayo-sans"/>
                <a:ea typeface="+mn-ea"/>
                <a:cs typeface="+mn-cs"/>
              </a:rPr>
              <a:t>.</a:t>
            </a:r>
          </a:p>
        </p:txBody>
      </p:sp>
      <p:sp>
        <p:nvSpPr>
          <p:cNvPr id="5" name="TextBox 4">
            <a:extLst>
              <a:ext uri="{FF2B5EF4-FFF2-40B4-BE49-F238E27FC236}">
                <a16:creationId xmlns:a16="http://schemas.microsoft.com/office/drawing/2014/main" id="{3D27B995-3A80-66BC-C2C6-A403BE89F7E9}"/>
              </a:ext>
            </a:extLst>
          </p:cNvPr>
          <p:cNvSpPr txBox="1"/>
          <p:nvPr/>
        </p:nvSpPr>
        <p:spPr>
          <a:xfrm>
            <a:off x="2048297" y="138326"/>
            <a:ext cx="6104020" cy="584775"/>
          </a:xfrm>
          <a:prstGeom prst="rect">
            <a:avLst/>
          </a:prstGeom>
          <a:noFill/>
        </p:spPr>
        <p:txBody>
          <a:bodyPr wrap="square">
            <a:spAutoFit/>
          </a:bodyPr>
          <a:lstStyle/>
          <a:p>
            <a:r>
              <a:rPr kumimoji="0" lang="en-US" sz="3200" b="1" i="0" u="none" strike="noStrike" kern="1200" cap="none" spc="0" normalizeH="0" baseline="0" noProof="0" dirty="0">
                <a:ln>
                  <a:noFill/>
                </a:ln>
                <a:solidFill>
                  <a:prstClr val="black"/>
                </a:solidFill>
                <a:effectLst/>
                <a:uLnTx/>
                <a:uFillTx/>
                <a:latin typeface="Calibri"/>
                <a:ea typeface="+mj-ea"/>
                <a:cs typeface="+mj-cs"/>
              </a:rPr>
              <a:t>Flibanserin (</a:t>
            </a:r>
            <a:r>
              <a:rPr kumimoji="0" lang="en-US" sz="3200" b="1" i="0" u="none" strike="noStrike" kern="1200" cap="none" spc="0" normalizeH="0" baseline="0" noProof="0" dirty="0" err="1">
                <a:ln>
                  <a:noFill/>
                </a:ln>
                <a:solidFill>
                  <a:prstClr val="black"/>
                </a:solidFill>
                <a:effectLst/>
                <a:uLnTx/>
                <a:uFillTx/>
                <a:latin typeface="Calibri"/>
                <a:ea typeface="+mj-ea"/>
                <a:cs typeface="+mj-cs"/>
              </a:rPr>
              <a:t>Addyi</a:t>
            </a:r>
            <a:r>
              <a:rPr kumimoji="0" lang="en-US" sz="3200" b="1" i="0" u="none" strike="noStrike" kern="1200" cap="none" spc="0" normalizeH="0" baseline="0" noProof="0" dirty="0">
                <a:ln>
                  <a:noFill/>
                </a:ln>
                <a:solidFill>
                  <a:prstClr val="black"/>
                </a:solidFill>
                <a:effectLst/>
                <a:uLnTx/>
                <a:uFillTx/>
                <a:latin typeface="Calibri"/>
                <a:ea typeface="+mj-ea"/>
                <a:cs typeface="+mj-cs"/>
              </a:rPr>
              <a:t>®)</a:t>
            </a:r>
            <a:endParaRPr lang="en-US" dirty="0"/>
          </a:p>
        </p:txBody>
      </p:sp>
    </p:spTree>
    <p:extLst>
      <p:ext uri="{BB962C8B-B14F-4D97-AF65-F5344CB8AC3E}">
        <p14:creationId xmlns:p14="http://schemas.microsoft.com/office/powerpoint/2010/main" val="1926578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81D2-1245-6B1D-DA9E-68D0B1C18C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63DC3E-C773-7087-4C61-78C758C0FCF8}"/>
              </a:ext>
            </a:extLst>
          </p:cNvPr>
          <p:cNvSpPr>
            <a:spLocks noGrp="1"/>
          </p:cNvSpPr>
          <p:nvPr>
            <p:ph idx="1"/>
          </p:nvPr>
        </p:nvSpPr>
        <p:spPr>
          <a:xfrm>
            <a:off x="1451579" y="804520"/>
            <a:ext cx="9603275" cy="5248962"/>
          </a:xfrm>
        </p:spPr>
        <p:txBody>
          <a:bodyPr>
            <a:normAutofit fontScale="925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80808"/>
                </a:solidFill>
                <a:effectLst/>
                <a:highlight>
                  <a:srgbClr val="FFFFFF"/>
                </a:highlight>
                <a:uLnTx/>
                <a:uFillTx/>
                <a:latin typeface="mayo-sans"/>
                <a:ea typeface="+mn-ea"/>
                <a:cs typeface="+mn-cs"/>
              </a:rPr>
              <a:t>Experts recommend that you stop taking the drug if you don't notice an improvement in your sex drive after eight weeks.</a:t>
            </a: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endParaRPr kumimoji="0" lang="en-US" sz="3000" b="0" i="0" u="none" strike="noStrike" kern="1200" cap="none" spc="0" normalizeH="0" baseline="0" noProof="0" dirty="0">
              <a:ln>
                <a:noFill/>
              </a:ln>
              <a:solidFill>
                <a:srgbClr val="1F1F1F"/>
              </a:solidFill>
              <a:effectLst/>
              <a:uLnTx/>
              <a:uFillTx/>
              <a:latin typeface="ElsevierGulliver"/>
              <a:ea typeface="+mn-ea"/>
              <a:cs typeface="+mn-cs"/>
            </a:endParaRP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n-US" sz="3000" b="0" i="0" u="none" strike="noStrike" kern="1200" cap="none" spc="0" normalizeH="0" baseline="0" noProof="0" dirty="0">
                <a:ln>
                  <a:noFill/>
                </a:ln>
                <a:solidFill>
                  <a:srgbClr val="1F1F1F"/>
                </a:solidFill>
                <a:effectLst/>
                <a:uLnTx/>
                <a:uFillTx/>
                <a:latin typeface="ElsevierGulliver"/>
                <a:ea typeface="+mn-ea"/>
                <a:cs typeface="+mn-cs"/>
              </a:rPr>
              <a:t>If a dose is missed, it should be taken at bedtime the following day. Rather, do not double the dose.</a:t>
            </a: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endParaRPr kumimoji="0" lang="en-US" sz="3000" b="0" i="0" u="none" strike="noStrike" kern="1200" cap="none" spc="0" normalizeH="0" baseline="0" noProof="0" dirty="0">
              <a:ln>
                <a:noFill/>
              </a:ln>
              <a:solidFill>
                <a:srgbClr val="1F1F1F"/>
              </a:solidFill>
              <a:effectLst/>
              <a:uLnTx/>
              <a:uFillTx/>
              <a:latin typeface="ElsevierGulliver"/>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3000" b="0" i="0" u="none" strike="noStrike" kern="1200" cap="none" spc="0" normalizeH="0" baseline="0" noProof="0" dirty="0">
                <a:ln>
                  <a:noFill/>
                </a:ln>
                <a:solidFill>
                  <a:srgbClr val="080808"/>
                </a:solidFill>
                <a:effectLst/>
                <a:highlight>
                  <a:srgbClr val="FFFFFF"/>
                </a:highlight>
                <a:uLnTx/>
                <a:uFillTx/>
                <a:latin typeface="mayo-sans"/>
                <a:ea typeface="+mn-ea"/>
                <a:cs typeface="+mn-cs"/>
              </a:rPr>
              <a:t> </a:t>
            </a:r>
            <a:r>
              <a:rPr kumimoji="0" lang="en-CA" sz="3000" b="1" i="0" u="none" strike="noStrike" kern="1200" cap="none" spc="0" normalizeH="0" baseline="0" noProof="0" dirty="0">
                <a:ln>
                  <a:noFill/>
                </a:ln>
                <a:solidFill>
                  <a:prstClr val="black"/>
                </a:solidFill>
                <a:effectLst/>
                <a:uLnTx/>
                <a:uFillTx/>
                <a:latin typeface="Calibri"/>
                <a:ea typeface="+mn-ea"/>
                <a:cs typeface="+mn-cs"/>
              </a:rPr>
              <a:t>lack of safety data regarding combining flibanserin with </a:t>
            </a: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CA" sz="3000" b="1" i="0" u="none" strike="noStrike" kern="1200" cap="none" spc="0" normalizeH="0" baseline="0" noProof="0" dirty="0">
                <a:ln>
                  <a:noFill/>
                </a:ln>
                <a:solidFill>
                  <a:srgbClr val="00B0F0"/>
                </a:solidFill>
                <a:effectLst/>
                <a:uLnTx/>
                <a:uFillTx/>
                <a:latin typeface="Calibri"/>
                <a:ea typeface="+mn-ea"/>
                <a:cs typeface="+mn-cs"/>
              </a:rPr>
              <a:t>alcohol</a:t>
            </a:r>
            <a:r>
              <a:rPr kumimoji="0" lang="en-CA" sz="3000" b="1" i="0" u="none" strike="noStrike" kern="1200" cap="none" spc="0" normalizeH="0" baseline="0" noProof="0" dirty="0">
                <a:ln>
                  <a:noFill/>
                </a:ln>
                <a:solidFill>
                  <a:prstClr val="black"/>
                </a:solidFill>
                <a:effectLst/>
                <a:uLnTx/>
                <a:uFillTx/>
                <a:latin typeface="Calibri"/>
                <a:ea typeface="+mn-ea"/>
                <a:cs typeface="+mn-cs"/>
              </a:rPr>
              <a:t> or certain medications (</a:t>
            </a:r>
            <a:r>
              <a:rPr kumimoji="0" lang="en-CA" sz="3000" b="1" i="0" u="none" strike="noStrike" kern="1200" cap="none" spc="0" normalizeH="0" baseline="0" noProof="0" dirty="0" err="1">
                <a:ln>
                  <a:noFill/>
                </a:ln>
                <a:solidFill>
                  <a:prstClr val="black"/>
                </a:solidFill>
                <a:effectLst/>
                <a:uLnTx/>
                <a:uFillTx/>
                <a:latin typeface="Calibri"/>
                <a:ea typeface="+mn-ea"/>
                <a:cs typeface="+mn-cs"/>
              </a:rPr>
              <a:t>eg</a:t>
            </a:r>
            <a:r>
              <a:rPr kumimoji="0" lang="en-CA" sz="3000" b="1" i="0" u="none" strike="noStrike" kern="1200" cap="none" spc="0" normalizeH="0" baseline="0" noProof="0" dirty="0">
                <a:ln>
                  <a:noFill/>
                </a:ln>
                <a:solidFill>
                  <a:prstClr val="black"/>
                </a:solidFill>
                <a:effectLst/>
                <a:uLnTx/>
                <a:uFillTx/>
                <a:latin typeface="Calibri"/>
                <a:ea typeface="+mn-ea"/>
                <a:cs typeface="+mn-cs"/>
              </a:rPr>
              <a:t>, </a:t>
            </a:r>
            <a:r>
              <a:rPr kumimoji="0" lang="en-CA" sz="3000" b="1" i="0" u="none" strike="noStrike" kern="1200" cap="none" spc="0" normalizeH="0" baseline="0" noProof="0" dirty="0">
                <a:ln>
                  <a:noFill/>
                </a:ln>
                <a:solidFill>
                  <a:prstClr val="black"/>
                </a:solidFill>
                <a:effectLst/>
                <a:uLnTx/>
                <a:uFillTx/>
                <a:latin typeface="Calibri"/>
                <a:ea typeface="+mn-ea"/>
                <a:cs typeface="+mn-cs"/>
                <a:hlinkClick r:id="rId2"/>
              </a:rPr>
              <a:t>fluconazole</a:t>
            </a:r>
            <a:r>
              <a:rPr kumimoji="0" lang="en-CA" sz="3000" b="1" i="0" u="none" strike="noStrike" kern="1200" cap="none" spc="0" normalizeH="0" baseline="0" noProof="0" dirty="0">
                <a:ln>
                  <a:noFill/>
                </a:ln>
                <a:solidFill>
                  <a:prstClr val="black"/>
                </a:solidFill>
                <a:effectLst/>
                <a:uLnTx/>
                <a:uFillTx/>
                <a:latin typeface="Calibri"/>
                <a:ea typeface="+mn-ea"/>
                <a:cs typeface="+mn-cs"/>
              </a:rPr>
              <a:t>, </a:t>
            </a:r>
            <a:r>
              <a:rPr kumimoji="0" lang="en-CA" sz="3000" b="1" i="0" u="none" strike="noStrike" kern="1200" cap="none" spc="0" normalizeH="0" baseline="0" noProof="0" dirty="0">
                <a:ln>
                  <a:noFill/>
                </a:ln>
                <a:solidFill>
                  <a:schemeClr val="accent1">
                    <a:lumMod val="75000"/>
                  </a:schemeClr>
                </a:solidFill>
                <a:effectLst/>
                <a:uLnTx/>
                <a:uFillTx/>
                <a:latin typeface="Calibri"/>
                <a:ea typeface="+mn-ea"/>
                <a:cs typeface="+mn-cs"/>
              </a:rPr>
              <a:t>antidepressants</a:t>
            </a:r>
            <a:endParaRPr kumimoji="0" lang="en-US" sz="3000" b="0" i="0" u="none" strike="noStrike" kern="1200" cap="none" spc="0" normalizeH="0" baseline="0" noProof="0" dirty="0">
              <a:ln>
                <a:noFill/>
              </a:ln>
              <a:solidFill>
                <a:schemeClr val="accent1">
                  <a:lumMod val="75000"/>
                </a:schemeClr>
              </a:solidFill>
              <a:effectLst/>
              <a:highlight>
                <a:srgbClr val="FFFFFF"/>
              </a:highlight>
              <a:uLnTx/>
              <a:uFillTx/>
              <a:latin typeface="mayo-sans"/>
              <a:ea typeface="+mn-ea"/>
              <a:cs typeface="+mn-cs"/>
            </a:endParaRP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endParaRPr kumimoji="0" lang="en-US" sz="3000" b="0" i="0" u="none" strike="noStrike" kern="1200" cap="none" spc="0" normalizeH="0" baseline="0" noProof="0" dirty="0">
              <a:ln>
                <a:noFill/>
              </a:ln>
              <a:solidFill>
                <a:srgbClr val="1F1F1F"/>
              </a:solidFill>
              <a:effectLst/>
              <a:uLnTx/>
              <a:uFillTx/>
              <a:latin typeface="ElsevierGulliver"/>
              <a:ea typeface="+mn-ea"/>
              <a:cs typeface="+mn-cs"/>
            </a:endParaRPr>
          </a:p>
          <a:p>
            <a:pPr marL="228600" marR="0" lvl="0" indent="-228600" algn="l" defTabSz="914400" rtl="0" eaLnBrk="1" fontAlgn="auto"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en-US" sz="3000" b="0" i="0" u="none" strike="noStrike" kern="1200" cap="none" spc="0" normalizeH="0" baseline="0" noProof="0" dirty="0">
                <a:ln>
                  <a:noFill/>
                </a:ln>
                <a:solidFill>
                  <a:srgbClr val="1F1F1F"/>
                </a:solidFill>
                <a:effectLst/>
                <a:uLnTx/>
                <a:uFillTx/>
                <a:latin typeface="ElsevierGulliver"/>
                <a:ea typeface="+mn-ea"/>
                <a:cs typeface="+mn-cs"/>
              </a:rPr>
              <a:t> </a:t>
            </a:r>
            <a:endParaRPr kumimoji="0" lang="en-US" sz="30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endParaRPr lang="en-US" dirty="0"/>
          </a:p>
        </p:txBody>
      </p:sp>
    </p:spTree>
    <p:extLst>
      <p:ext uri="{BB962C8B-B14F-4D97-AF65-F5344CB8AC3E}">
        <p14:creationId xmlns:p14="http://schemas.microsoft.com/office/powerpoint/2010/main" val="333234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E662-6A8B-1BE8-63C9-0F8AEB6A9010}"/>
              </a:ext>
            </a:extLst>
          </p:cNvPr>
          <p:cNvSpPr>
            <a:spLocks noGrp="1"/>
          </p:cNvSpPr>
          <p:nvPr>
            <p:ph type="title"/>
          </p:nvPr>
        </p:nvSpPr>
        <p:spPr/>
        <p:txBody>
          <a:bodyPr>
            <a:normAutofit/>
          </a:bodyPr>
          <a:lstStyle/>
          <a:p>
            <a:r>
              <a:rPr kumimoji="0" lang="en-US" sz="3600" b="0" i="0" u="none" strike="noStrike" kern="1200" cap="none" spc="0" normalizeH="0" baseline="0" noProof="0" dirty="0">
                <a:ln>
                  <a:noFill/>
                </a:ln>
                <a:solidFill>
                  <a:srgbClr val="1F1F1F"/>
                </a:solidFill>
                <a:effectLst/>
                <a:uLnTx/>
                <a:uFillTx/>
                <a:latin typeface="ElsevierGulliver"/>
                <a:ea typeface="+mn-ea"/>
                <a:cs typeface="+mn-cs"/>
              </a:rPr>
              <a:t>Bremelanotide</a:t>
            </a:r>
            <a:endParaRPr lang="en-US" sz="5400" dirty="0"/>
          </a:p>
        </p:txBody>
      </p:sp>
      <p:sp>
        <p:nvSpPr>
          <p:cNvPr id="3" name="Content Placeholder 2">
            <a:extLst>
              <a:ext uri="{FF2B5EF4-FFF2-40B4-BE49-F238E27FC236}">
                <a16:creationId xmlns:a16="http://schemas.microsoft.com/office/drawing/2014/main" id="{DA3FA1E3-580A-A280-A363-8FB191B5DD17}"/>
              </a:ext>
            </a:extLst>
          </p:cNvPr>
          <p:cNvSpPr>
            <a:spLocks noGrp="1"/>
          </p:cNvSpPr>
          <p:nvPr>
            <p:ph idx="1"/>
          </p:nvPr>
        </p:nvSpPr>
        <p:spPr/>
        <p:txBody>
          <a:bodyPr>
            <a:normAutofit/>
          </a:bodyPr>
          <a:lstStyle/>
          <a:p>
            <a:pPr algn="l"/>
            <a:r>
              <a:rPr lang="en-US" b="0" i="0" dirty="0">
                <a:solidFill>
                  <a:srgbClr val="1F1F1F"/>
                </a:solidFill>
                <a:effectLst/>
                <a:latin typeface="ElsevierGulliver"/>
              </a:rPr>
              <a:t>, the first </a:t>
            </a:r>
            <a:r>
              <a:rPr lang="en-US" b="0" i="0" dirty="0">
                <a:solidFill>
                  <a:srgbClr val="1F1F1F"/>
                </a:solidFill>
                <a:effectLst/>
                <a:latin typeface="ElsevierGulliver"/>
                <a:hlinkClick r:id="rId2" tooltip="Learn more about melanocortin receptor agonist from ScienceDirect's AI-generated Topic Pages"/>
              </a:rPr>
              <a:t>melanocortin receptor agonist</a:t>
            </a:r>
            <a:r>
              <a:rPr lang="en-US" b="0" i="0" dirty="0">
                <a:solidFill>
                  <a:srgbClr val="1F1F1F"/>
                </a:solidFill>
                <a:effectLst/>
                <a:latin typeface="ElsevierGulliver"/>
              </a:rPr>
              <a:t> (a 7 amino acid peptide), was approved by the FDA for treating hypoactive sexual desire disorder (HSDD) in premenopausal women </a:t>
            </a:r>
            <a:endParaRPr lang="en-US" dirty="0">
              <a:solidFill>
                <a:srgbClr val="1F1F1F"/>
              </a:solidFill>
              <a:latin typeface="ElsevierGulliver"/>
            </a:endParaRPr>
          </a:p>
          <a:p>
            <a:pPr algn="l"/>
            <a:r>
              <a:rPr lang="en-US" b="0" i="0" dirty="0">
                <a:solidFill>
                  <a:srgbClr val="1F1F1F"/>
                </a:solidFill>
                <a:effectLst/>
                <a:latin typeface="ElsevierGulliver"/>
              </a:rPr>
              <a:t> As a second drug, bremelanotide shows an improvement over the first medication </a:t>
            </a:r>
            <a:r>
              <a:rPr lang="en-US" b="0" i="0" dirty="0" err="1">
                <a:solidFill>
                  <a:srgbClr val="1F1F1F"/>
                </a:solidFill>
                <a:effectLst/>
                <a:latin typeface="ElsevierGulliver"/>
                <a:hlinkClick r:id="rId3" tooltip="Learn more about flibanserin from ScienceDirect's AI-generated Topic Pages"/>
              </a:rPr>
              <a:t>flibanserin</a:t>
            </a:r>
            <a:r>
              <a:rPr lang="en-US" b="0" i="0" dirty="0">
                <a:solidFill>
                  <a:srgbClr val="1F1F1F"/>
                </a:solidFill>
                <a:effectLst/>
                <a:latin typeface="ElsevierGulliver"/>
              </a:rPr>
              <a:t> . </a:t>
            </a:r>
          </a:p>
          <a:p>
            <a:pPr algn="l"/>
            <a:endParaRPr lang="en-US" b="0" i="0" dirty="0">
              <a:solidFill>
                <a:srgbClr val="1F1F1F"/>
              </a:solidFill>
              <a:effectLst/>
              <a:latin typeface="ElsevierGulliver"/>
            </a:endParaRPr>
          </a:p>
          <a:p>
            <a:pPr algn="l"/>
            <a:r>
              <a:rPr lang="en-US" b="0" i="0" dirty="0">
                <a:solidFill>
                  <a:srgbClr val="1F1F1F"/>
                </a:solidFill>
                <a:effectLst/>
                <a:latin typeface="ElsevierGulliver"/>
              </a:rPr>
              <a:t>This drug was originally reported as an </a:t>
            </a:r>
            <a:r>
              <a:rPr lang="en-US" b="0" i="0" dirty="0">
                <a:solidFill>
                  <a:srgbClr val="1F1F1F"/>
                </a:solidFill>
                <a:effectLst/>
                <a:latin typeface="ElsevierGulliver"/>
                <a:hlinkClick r:id="rId4" tooltip="Learn more about active metabolite from ScienceDirect's AI-generated Topic Pages"/>
              </a:rPr>
              <a:t>active metabolite</a:t>
            </a:r>
            <a:r>
              <a:rPr lang="en-US" b="0" i="0" dirty="0">
                <a:solidFill>
                  <a:srgbClr val="1F1F1F"/>
                </a:solidFill>
                <a:effectLst/>
                <a:latin typeface="ElsevierGulliver"/>
              </a:rPr>
              <a:t> of </a:t>
            </a:r>
            <a:r>
              <a:rPr lang="en-US" b="0" i="0" dirty="0" err="1">
                <a:solidFill>
                  <a:srgbClr val="1F1F1F"/>
                </a:solidFill>
                <a:effectLst/>
                <a:latin typeface="ElsevierGulliver"/>
                <a:hlinkClick r:id="rId5" tooltip="Learn more about melanotan II from ScienceDirect's AI-generated Topic Pages"/>
              </a:rPr>
              <a:t>melanotan</a:t>
            </a:r>
            <a:r>
              <a:rPr lang="en-US" b="0" i="0" dirty="0">
                <a:solidFill>
                  <a:srgbClr val="1F1F1F"/>
                </a:solidFill>
                <a:effectLst/>
                <a:latin typeface="ElsevierGulliver"/>
                <a:hlinkClick r:id="rId5" tooltip="Learn more about melanotan II from ScienceDirect's AI-generated Topic Pages"/>
              </a:rPr>
              <a:t> II</a:t>
            </a:r>
            <a:r>
              <a:rPr lang="en-US" b="0" i="0" dirty="0">
                <a:solidFill>
                  <a:srgbClr val="1F1F1F"/>
                </a:solidFill>
                <a:effectLst/>
                <a:latin typeface="ElsevierGulliver"/>
              </a:rPr>
              <a:t> . </a:t>
            </a:r>
          </a:p>
          <a:p>
            <a:pPr algn="l"/>
            <a:r>
              <a:rPr lang="en-US" b="0" i="0" dirty="0">
                <a:solidFill>
                  <a:srgbClr val="1F1F1F"/>
                </a:solidFill>
                <a:effectLst/>
                <a:latin typeface="ElsevierGulliver"/>
              </a:rPr>
              <a:t>. </a:t>
            </a:r>
            <a:endParaRPr lang="en-US" dirty="0"/>
          </a:p>
        </p:txBody>
      </p:sp>
    </p:spTree>
    <p:extLst>
      <p:ext uri="{BB962C8B-B14F-4D97-AF65-F5344CB8AC3E}">
        <p14:creationId xmlns:p14="http://schemas.microsoft.com/office/powerpoint/2010/main" val="4282087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646EB1-1645-ACFA-55B5-2C858F88F262}"/>
              </a:ext>
            </a:extLst>
          </p:cNvPr>
          <p:cNvPicPr>
            <a:picLocks noChangeAspect="1"/>
          </p:cNvPicPr>
          <p:nvPr/>
        </p:nvPicPr>
        <p:blipFill>
          <a:blip r:embed="rId2"/>
          <a:stretch>
            <a:fillRect/>
          </a:stretch>
        </p:blipFill>
        <p:spPr>
          <a:xfrm>
            <a:off x="9077325" y="-68262"/>
            <a:ext cx="2505075" cy="1828800"/>
          </a:xfrm>
          <a:prstGeom prst="rect">
            <a:avLst/>
          </a:prstGeom>
        </p:spPr>
      </p:pic>
      <p:sp>
        <p:nvSpPr>
          <p:cNvPr id="2" name="Title 1">
            <a:extLst>
              <a:ext uri="{FF2B5EF4-FFF2-40B4-BE49-F238E27FC236}">
                <a16:creationId xmlns:a16="http://schemas.microsoft.com/office/drawing/2014/main" id="{11245B03-5C9E-52AF-D680-D98FD0B667C3}"/>
              </a:ext>
            </a:extLst>
          </p:cNvPr>
          <p:cNvSpPr>
            <a:spLocks noGrp="1"/>
          </p:cNvSpPr>
          <p:nvPr>
            <p:ph type="title"/>
          </p:nvPr>
        </p:nvSpPr>
        <p:spPr/>
        <p:txBody>
          <a:bodyPr>
            <a:normAutofit/>
          </a:bodyPr>
          <a:lstStyle/>
          <a:p>
            <a:r>
              <a:rPr kumimoji="0" lang="en-US" sz="3600" b="0" i="0" u="none" strike="noStrike" kern="1200" cap="none" spc="0" normalizeH="0" baseline="0" noProof="0" dirty="0">
                <a:ln>
                  <a:noFill/>
                </a:ln>
                <a:solidFill>
                  <a:prstClr val="black"/>
                </a:solidFill>
                <a:effectLst/>
                <a:uLnTx/>
                <a:uFillTx/>
                <a:latin typeface="Gill Sans MT" panose="020B0502020104020203"/>
                <a:ea typeface="+mn-ea"/>
                <a:cs typeface="+mn-cs"/>
              </a:rPr>
              <a:t>Bremelanotide (</a:t>
            </a:r>
            <a:r>
              <a:rPr kumimoji="0" lang="en-US" sz="3600" b="0" i="0" u="none" strike="noStrike" kern="1200" cap="none" spc="0" normalizeH="0" baseline="0" noProof="0" dirty="0" err="1">
                <a:ln>
                  <a:noFill/>
                </a:ln>
                <a:solidFill>
                  <a:prstClr val="black"/>
                </a:solidFill>
                <a:effectLst/>
                <a:uLnTx/>
                <a:uFillTx/>
                <a:latin typeface="Gill Sans MT" panose="020B0502020104020203"/>
                <a:ea typeface="+mn-ea"/>
                <a:cs typeface="+mn-cs"/>
              </a:rPr>
              <a:t>Vyleesi</a:t>
            </a:r>
            <a:r>
              <a:rPr kumimoji="0" lang="en-US" sz="3600" b="0" i="0" u="none" strike="noStrike" kern="1200" cap="none" spc="0" normalizeH="0" baseline="0" noProof="0" dirty="0">
                <a:ln>
                  <a:noFill/>
                </a:ln>
                <a:solidFill>
                  <a:prstClr val="black"/>
                </a:solidFill>
                <a:effectLst/>
                <a:uLnTx/>
                <a:uFillTx/>
                <a:latin typeface="Gill Sans MT" panose="020B0502020104020203"/>
                <a:ea typeface="+mn-ea"/>
                <a:cs typeface="+mn-cs"/>
              </a:rPr>
              <a:t>®)</a:t>
            </a:r>
            <a:endParaRPr lang="en-US" sz="4800" dirty="0"/>
          </a:p>
        </p:txBody>
      </p:sp>
      <p:sp>
        <p:nvSpPr>
          <p:cNvPr id="3" name="Content Placeholder 2">
            <a:extLst>
              <a:ext uri="{FF2B5EF4-FFF2-40B4-BE49-F238E27FC236}">
                <a16:creationId xmlns:a16="http://schemas.microsoft.com/office/drawing/2014/main" id="{5FF42ECF-80C0-A672-E107-B64A5B689561}"/>
              </a:ext>
            </a:extLst>
          </p:cNvPr>
          <p:cNvSpPr>
            <a:spLocks noGrp="1"/>
          </p:cNvSpPr>
          <p:nvPr>
            <p:ph idx="1"/>
          </p:nvPr>
        </p:nvSpPr>
        <p:spPr>
          <a:xfrm>
            <a:off x="336885" y="1782762"/>
            <a:ext cx="10160000" cy="4800600"/>
          </a:xfrm>
        </p:spPr>
        <p:txBody>
          <a:bodyPr/>
          <a:lstStyle/>
          <a:p>
            <a:r>
              <a:rPr lang="en-US" dirty="0"/>
              <a:t>is a melanocortin type 4 receptor dopaminergic agonist working in the hypothalamic center to stimulate sexual desire and arousal on demand . </a:t>
            </a:r>
          </a:p>
          <a:p>
            <a:r>
              <a:rPr lang="en-US" sz="2400" dirty="0"/>
              <a:t>It consists of a 1.75 mg subcutaneous injection applied 45 min before sexual activity for premenopausal women with acquired, generalized HSDD</a:t>
            </a:r>
          </a:p>
          <a:p>
            <a:endParaRPr lang="en-US" dirty="0"/>
          </a:p>
          <a:p>
            <a:r>
              <a:rPr lang="en-US" sz="2400" dirty="0"/>
              <a:t>Its most common adverse effect </a:t>
            </a:r>
          </a:p>
          <a:p>
            <a:r>
              <a:rPr lang="en-US" sz="2400" dirty="0"/>
              <a:t> nausea, experienced by 40% of patients, representing a crucial limitation despite </a:t>
            </a:r>
            <a:r>
              <a:rPr kumimoji="0" lang="en-US" sz="2400" b="0" i="0" u="none" strike="noStrike" kern="1200" cap="none" spc="0" normalizeH="0" baseline="0" noProof="0" dirty="0">
                <a:ln>
                  <a:noFill/>
                </a:ln>
                <a:solidFill>
                  <a:srgbClr val="1F1F1F"/>
                </a:solidFill>
                <a:effectLst/>
                <a:uLnTx/>
                <a:uFillTx/>
                <a:latin typeface="ElsevierGulliver"/>
                <a:ea typeface="+mn-ea"/>
                <a:cs typeface="+mn-cs"/>
              </a:rPr>
              <a:t>35% of the patients treated with bremelanotide had a decrease in their distress score with HSDD</a:t>
            </a:r>
            <a:endParaRPr lang="en-US" sz="2400" dirty="0"/>
          </a:p>
        </p:txBody>
      </p:sp>
      <p:pic>
        <p:nvPicPr>
          <p:cNvPr id="4" name="Picture 3">
            <a:extLst>
              <a:ext uri="{FF2B5EF4-FFF2-40B4-BE49-F238E27FC236}">
                <a16:creationId xmlns:a16="http://schemas.microsoft.com/office/drawing/2014/main" id="{706B4329-38FD-64BD-8915-1E61C23EB9BE}"/>
              </a:ext>
            </a:extLst>
          </p:cNvPr>
          <p:cNvPicPr>
            <a:picLocks noChangeAspect="1"/>
          </p:cNvPicPr>
          <p:nvPr/>
        </p:nvPicPr>
        <p:blipFill>
          <a:blip r:embed="rId3"/>
          <a:stretch>
            <a:fillRect/>
          </a:stretch>
        </p:blipFill>
        <p:spPr>
          <a:xfrm>
            <a:off x="6318002" y="961578"/>
            <a:ext cx="5000625" cy="914400"/>
          </a:xfrm>
          <a:prstGeom prst="rect">
            <a:avLst/>
          </a:prstGeom>
        </p:spPr>
      </p:pic>
    </p:spTree>
    <p:extLst>
      <p:ext uri="{BB962C8B-B14F-4D97-AF65-F5344CB8AC3E}">
        <p14:creationId xmlns:p14="http://schemas.microsoft.com/office/powerpoint/2010/main" val="1304628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9466-E442-5EED-2B25-0E02C6C91DA7}"/>
              </a:ext>
            </a:extLst>
          </p:cNvPr>
          <p:cNvSpPr>
            <a:spLocks noGrp="1"/>
          </p:cNvSpPr>
          <p:nvPr>
            <p:ph type="title"/>
          </p:nvPr>
        </p:nvSpPr>
        <p:spPr>
          <a:xfrm>
            <a:off x="359898" y="632412"/>
            <a:ext cx="10515600" cy="1325563"/>
          </a:xfrm>
        </p:spPr>
        <p:txBody>
          <a:bodyPr/>
          <a:lstStyle/>
          <a:p>
            <a:endParaRPr lang="en-US"/>
          </a:p>
        </p:txBody>
      </p:sp>
      <p:sp>
        <p:nvSpPr>
          <p:cNvPr id="6" name="Rectangle 3">
            <a:extLst>
              <a:ext uri="{FF2B5EF4-FFF2-40B4-BE49-F238E27FC236}">
                <a16:creationId xmlns:a16="http://schemas.microsoft.com/office/drawing/2014/main" id="{475AC881-A77D-A323-3412-A18752E2AF5A}"/>
              </a:ext>
            </a:extLst>
          </p:cNvPr>
          <p:cNvSpPr>
            <a:spLocks noGrp="1" noChangeArrowheads="1"/>
          </p:cNvSpPr>
          <p:nvPr>
            <p:ph idx="1"/>
          </p:nvPr>
        </p:nvSpPr>
        <p:spPr bwMode="auto">
          <a:xfrm>
            <a:off x="958362" y="3830605"/>
            <a:ext cx="10275276" cy="28428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20574" tIns="0" rIns="0" bIns="0" numCol="1" anchor="ctr" anchorCtr="0" compatLnSpc="1">
            <a:prstTxWarp prst="textNoShape">
              <a:avLst/>
            </a:prstTxWarp>
            <a:spAutoFit/>
          </a:bodyPr>
          <a:lstStyle/>
          <a:p>
            <a:pPr lvl="0">
              <a:buClr>
                <a:srgbClr val="B71E42"/>
              </a:buClr>
            </a:pPr>
            <a:r>
              <a:rPr lang="en-US" dirty="0">
                <a:solidFill>
                  <a:srgbClr val="333333"/>
                </a:solidFill>
                <a:highlight>
                  <a:srgbClr val="FFFFFF"/>
                </a:highlight>
                <a:latin typeface="Open Sans" panose="020B0606030504020204" pitchFamily="34" charset="0"/>
              </a:rPr>
              <a:t>Bremelanotide is safe and has limited drug-drug interactions, including no clinically significant interactions with </a:t>
            </a:r>
            <a:r>
              <a:rPr lang="en-US" u="sng" dirty="0">
                <a:solidFill>
                  <a:srgbClr val="FF0000"/>
                </a:solidFill>
                <a:highlight>
                  <a:srgbClr val="FFFFFF"/>
                </a:highlight>
                <a:latin typeface="Open Sans" panose="020B0606030504020204" pitchFamily="34" charset="0"/>
              </a:rPr>
              <a:t>ethanol</a:t>
            </a:r>
            <a:r>
              <a:rPr lang="en-US" dirty="0">
                <a:solidFill>
                  <a:srgbClr val="FF0000"/>
                </a:solidFill>
                <a:highlight>
                  <a:srgbClr val="FFFFFF"/>
                </a:highlight>
                <a:latin typeface="Open Sans" panose="020B0606030504020204" pitchFamily="34" charset="0"/>
              </a:rPr>
              <a:t>.</a:t>
            </a:r>
          </a:p>
          <a:p>
            <a:pPr lvl="0">
              <a:buClr>
                <a:srgbClr val="B71E42"/>
              </a:buClr>
            </a:pPr>
            <a:r>
              <a:rPr lang="en-US" dirty="0">
                <a:solidFill>
                  <a:srgbClr val="333333"/>
                </a:solidFill>
                <a:highlight>
                  <a:srgbClr val="FFFFFF"/>
                </a:highlight>
                <a:latin typeface="Open Sans" panose="020B0606030504020204" pitchFamily="34" charset="0"/>
              </a:rPr>
              <a:t> Prescribing guidelines recommend no more than 1 dose in 24 hours and no more than 8 doses per month. Individuals should discontinue use after 8 weeks without benefit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66FC5691-D6E1-2BD0-7D2A-0EFD620E6F3C}"/>
              </a:ext>
            </a:extLst>
          </p:cNvPr>
          <p:cNvPicPr>
            <a:picLocks noChangeAspect="1"/>
          </p:cNvPicPr>
          <p:nvPr/>
        </p:nvPicPr>
        <p:blipFill>
          <a:blip r:embed="rId2"/>
          <a:stretch>
            <a:fillRect/>
          </a:stretch>
        </p:blipFill>
        <p:spPr>
          <a:xfrm>
            <a:off x="2505156" y="-276726"/>
            <a:ext cx="7877175" cy="3962400"/>
          </a:xfrm>
          <a:prstGeom prst="rect">
            <a:avLst/>
          </a:prstGeom>
        </p:spPr>
      </p:pic>
    </p:spTree>
    <p:extLst>
      <p:ext uri="{BB962C8B-B14F-4D97-AF65-F5344CB8AC3E}">
        <p14:creationId xmlns:p14="http://schemas.microsoft.com/office/powerpoint/2010/main" val="3847781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7A63-B9E8-F2A6-E6BD-09E440980A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7ECAC8C-638C-D129-E549-B297566041FA}"/>
              </a:ext>
            </a:extLst>
          </p:cNvPr>
          <p:cNvPicPr>
            <a:picLocks noGrp="1" noChangeAspect="1"/>
          </p:cNvPicPr>
          <p:nvPr>
            <p:ph idx="1"/>
          </p:nvPr>
        </p:nvPicPr>
        <p:blipFill>
          <a:blip r:embed="rId2"/>
          <a:stretch>
            <a:fillRect/>
          </a:stretch>
        </p:blipFill>
        <p:spPr>
          <a:xfrm>
            <a:off x="717452" y="112542"/>
            <a:ext cx="8279440" cy="6625883"/>
          </a:xfrm>
          <a:prstGeom prst="rect">
            <a:avLst/>
          </a:prstGeom>
        </p:spPr>
      </p:pic>
    </p:spTree>
    <p:extLst>
      <p:ext uri="{BB962C8B-B14F-4D97-AF65-F5344CB8AC3E}">
        <p14:creationId xmlns:p14="http://schemas.microsoft.com/office/powerpoint/2010/main" val="3234794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06BB01-E68D-2FF7-40C2-01F6A947AB75}"/>
              </a:ext>
            </a:extLst>
          </p:cNvPr>
          <p:cNvPicPr>
            <a:picLocks noChangeAspect="1"/>
          </p:cNvPicPr>
          <p:nvPr/>
        </p:nvPicPr>
        <p:blipFill>
          <a:blip r:embed="rId2"/>
          <a:stretch>
            <a:fillRect/>
          </a:stretch>
        </p:blipFill>
        <p:spPr>
          <a:xfrm>
            <a:off x="9070258" y="3785594"/>
            <a:ext cx="2974258" cy="3316287"/>
          </a:xfrm>
          <a:prstGeom prst="rect">
            <a:avLst/>
          </a:prstGeom>
        </p:spPr>
      </p:pic>
      <p:sp>
        <p:nvSpPr>
          <p:cNvPr id="2" name="Title 1">
            <a:extLst>
              <a:ext uri="{FF2B5EF4-FFF2-40B4-BE49-F238E27FC236}">
                <a16:creationId xmlns:a16="http://schemas.microsoft.com/office/drawing/2014/main" id="{EEF4CD9F-59A0-CB5E-B851-F20D83C96D59}"/>
              </a:ext>
            </a:extLst>
          </p:cNvPr>
          <p:cNvSpPr>
            <a:spLocks noGrp="1"/>
          </p:cNvSpPr>
          <p:nvPr>
            <p:ph type="title"/>
          </p:nvPr>
        </p:nvSpPr>
        <p:spPr/>
        <p:txBody>
          <a:bodyPr>
            <a:normAutofit fontScale="90000"/>
          </a:bodyPr>
          <a:lstStyle/>
          <a:p>
            <a:pPr marL="228600" marR="0" lvl="0" indent="-228600" defTabSz="914400" rtl="0" eaLnBrk="1" fontAlgn="auto" latinLnBrk="0" hangingPunct="1">
              <a:lnSpc>
                <a:spcPct val="120000"/>
              </a:lnSpc>
              <a:spcBef>
                <a:spcPts val="2000"/>
              </a:spcBef>
              <a:spcAft>
                <a:spcPts val="2000"/>
              </a:spcAft>
              <a:tabLst/>
              <a:defRPr/>
            </a:pPr>
            <a:r>
              <a:rPr kumimoji="0" lang="en-US" sz="4000" b="0" i="0" u="none" strike="noStrike" kern="1200" cap="none" spc="0" normalizeH="0" baseline="0" noProof="0" dirty="0">
                <a:ln>
                  <a:noFill/>
                </a:ln>
                <a:solidFill>
                  <a:srgbClr val="212121"/>
                </a:solidFill>
                <a:effectLst/>
                <a:highlight>
                  <a:srgbClr val="FFFFFF"/>
                </a:highlight>
                <a:uLnTx/>
                <a:uFillTx/>
                <a:latin typeface="Cambria" panose="02040503050406030204" pitchFamily="18" charset="0"/>
                <a:ea typeface="+mn-ea"/>
                <a:cs typeface="+mn-cs"/>
              </a:rPr>
              <a:t>bupropion</a:t>
            </a:r>
            <a:br>
              <a:rPr kumimoji="0" lang="en-US" sz="1600" b="0" i="0" u="none" strike="noStrike" kern="1200" cap="none" spc="0" normalizeH="0" baseline="0" noProof="0" dirty="0">
                <a:ln>
                  <a:noFill/>
                </a:ln>
                <a:solidFill>
                  <a:srgbClr val="212121"/>
                </a:solidFill>
                <a:effectLst/>
                <a:highlight>
                  <a:srgbClr val="FFFFFF"/>
                </a:highlight>
                <a:uLnTx/>
                <a:uFillTx/>
                <a:latin typeface="Cambria" panose="02040503050406030204" pitchFamily="18" charset="0"/>
                <a:ea typeface="+mn-ea"/>
                <a:cs typeface="+mn-cs"/>
              </a:rPr>
            </a:br>
            <a:endParaRPr lang="en-US" dirty="0"/>
          </a:p>
        </p:txBody>
      </p:sp>
      <p:sp>
        <p:nvSpPr>
          <p:cNvPr id="3" name="Content Placeholder 2">
            <a:extLst>
              <a:ext uri="{FF2B5EF4-FFF2-40B4-BE49-F238E27FC236}">
                <a16:creationId xmlns:a16="http://schemas.microsoft.com/office/drawing/2014/main" id="{55834131-D2D3-BB80-38D5-33DDF254735D}"/>
              </a:ext>
            </a:extLst>
          </p:cNvPr>
          <p:cNvSpPr>
            <a:spLocks noGrp="1"/>
          </p:cNvSpPr>
          <p:nvPr>
            <p:ph idx="1"/>
          </p:nvPr>
        </p:nvSpPr>
        <p:spPr>
          <a:xfrm>
            <a:off x="655165" y="922421"/>
            <a:ext cx="8783803" cy="5935579"/>
          </a:xfrm>
        </p:spPr>
        <p:txBody>
          <a:bodyPr>
            <a:normAutofit/>
          </a:bodyPr>
          <a:lstStyle/>
          <a:p>
            <a:pPr>
              <a:spcBef>
                <a:spcPts val="2000"/>
              </a:spcBef>
              <a:spcAft>
                <a:spcPts val="2000"/>
              </a:spcAft>
            </a:pPr>
            <a:r>
              <a:rPr lang="en-US" sz="2400" b="0" i="0" dirty="0">
                <a:solidFill>
                  <a:srgbClr val="212121"/>
                </a:solidFill>
                <a:effectLst/>
                <a:highlight>
                  <a:srgbClr val="FFFFFF"/>
                </a:highlight>
                <a:latin typeface="Cambria" panose="02040503050406030204" pitchFamily="18" charset="0"/>
              </a:rPr>
              <a:t>bupropion has been used in the treatment of FSD, particularly for </a:t>
            </a:r>
            <a:r>
              <a:rPr lang="en-US" sz="2400" b="0" i="0" u="sng" dirty="0">
                <a:solidFill>
                  <a:srgbClr val="FF0000"/>
                </a:solidFill>
                <a:effectLst/>
                <a:highlight>
                  <a:srgbClr val="FFFFFF"/>
                </a:highlight>
                <a:latin typeface="Cambria" panose="02040503050406030204" pitchFamily="18" charset="0"/>
              </a:rPr>
              <a:t>orgasmic dysfunction in non-depressed individuals </a:t>
            </a:r>
            <a:r>
              <a:rPr lang="en-US" sz="2400" b="0" i="0" dirty="0">
                <a:solidFill>
                  <a:srgbClr val="212121"/>
                </a:solidFill>
                <a:effectLst/>
                <a:highlight>
                  <a:srgbClr val="FFFFFF"/>
                </a:highlight>
                <a:latin typeface="Cambria" panose="02040503050406030204" pitchFamily="18" charset="0"/>
              </a:rPr>
              <a:t>.</a:t>
            </a:r>
          </a:p>
          <a:p>
            <a:pPr>
              <a:spcBef>
                <a:spcPts val="2000"/>
              </a:spcBef>
              <a:spcAft>
                <a:spcPts val="2000"/>
              </a:spcAft>
            </a:pPr>
            <a:r>
              <a:rPr lang="en-US" sz="2400" b="0" i="0" dirty="0">
                <a:solidFill>
                  <a:srgbClr val="212121"/>
                </a:solidFill>
                <a:effectLst/>
                <a:highlight>
                  <a:srgbClr val="FFFFFF"/>
                </a:highlight>
                <a:latin typeface="Cambria" panose="02040503050406030204" pitchFamily="18" charset="0"/>
              </a:rPr>
              <a:t>Regarding bupropion, this agent is the only antidepressant without serotonergic activity and has a dual effect on dopamine and norepinephrine neurotransmitter systems .</a:t>
            </a:r>
          </a:p>
          <a:p>
            <a:pPr>
              <a:spcBef>
                <a:spcPts val="2000"/>
              </a:spcBef>
              <a:spcAft>
                <a:spcPts val="2000"/>
              </a:spcAft>
            </a:pPr>
            <a:r>
              <a:rPr lang="en-US" sz="2400" b="0" i="0" dirty="0">
                <a:solidFill>
                  <a:srgbClr val="212121"/>
                </a:solidFill>
                <a:effectLst/>
                <a:highlight>
                  <a:srgbClr val="FFFFFF"/>
                </a:highlight>
                <a:latin typeface="Cambria" panose="02040503050406030204" pitchFamily="18" charset="0"/>
              </a:rPr>
              <a:t> It was initially developed </a:t>
            </a:r>
            <a:r>
              <a:rPr lang="en-US" sz="2400" b="0" i="0" u="sng" dirty="0">
                <a:solidFill>
                  <a:srgbClr val="FF0000"/>
                </a:solidFill>
                <a:effectLst/>
                <a:highlight>
                  <a:srgbClr val="FFFFFF"/>
                </a:highlight>
                <a:latin typeface="Cambria" panose="02040503050406030204" pitchFamily="18" charset="0"/>
              </a:rPr>
              <a:t>to improve the tolerability and safety of the existing antidepressants</a:t>
            </a:r>
          </a:p>
          <a:p>
            <a:endParaRPr lang="en-US" dirty="0"/>
          </a:p>
        </p:txBody>
      </p:sp>
    </p:spTree>
    <p:extLst>
      <p:ext uri="{BB962C8B-B14F-4D97-AF65-F5344CB8AC3E}">
        <p14:creationId xmlns:p14="http://schemas.microsoft.com/office/powerpoint/2010/main" val="3658457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C52CE-3A00-38EC-1C26-329FA76BA061}"/>
              </a:ext>
            </a:extLst>
          </p:cNvPr>
          <p:cNvSpPr>
            <a:spLocks noGrp="1"/>
          </p:cNvSpPr>
          <p:nvPr>
            <p:ph type="title"/>
          </p:nvPr>
        </p:nvSpPr>
        <p:spPr/>
        <p:txBody>
          <a:bodyPr>
            <a:normAutofit/>
          </a:bodyPr>
          <a:lstStyle/>
          <a:p>
            <a:r>
              <a:rPr kumimoji="0" lang="en-US" sz="4000" b="0" i="0" u="none" strike="noStrike" kern="1200" cap="none" spc="0" normalizeH="0" baseline="0" noProof="0" dirty="0">
                <a:ln>
                  <a:noFill/>
                </a:ln>
                <a:solidFill>
                  <a:srgbClr val="212121"/>
                </a:solidFill>
                <a:effectLst/>
                <a:highlight>
                  <a:srgbClr val="FFFFFF"/>
                </a:highlight>
                <a:uLnTx/>
                <a:uFillTx/>
                <a:latin typeface="Cambria" panose="02040503050406030204" pitchFamily="18" charset="0"/>
                <a:ea typeface="+mn-ea"/>
                <a:cs typeface="+mn-cs"/>
              </a:rPr>
              <a:t>bupropion</a:t>
            </a:r>
            <a:endParaRPr lang="en-US" sz="4800" dirty="0"/>
          </a:p>
        </p:txBody>
      </p:sp>
      <p:sp>
        <p:nvSpPr>
          <p:cNvPr id="3" name="Content Placeholder 2">
            <a:extLst>
              <a:ext uri="{FF2B5EF4-FFF2-40B4-BE49-F238E27FC236}">
                <a16:creationId xmlns:a16="http://schemas.microsoft.com/office/drawing/2014/main" id="{8029F749-F29C-439C-C605-EB5504988BA7}"/>
              </a:ext>
            </a:extLst>
          </p:cNvPr>
          <p:cNvSpPr>
            <a:spLocks noGrp="1"/>
          </p:cNvSpPr>
          <p:nvPr>
            <p:ph idx="1"/>
          </p:nvPr>
        </p:nvSpPr>
        <p:spPr/>
        <p:txBody>
          <a:bodyPr/>
          <a:lstStyle/>
          <a:p>
            <a:pPr marL="228600" marR="0" lvl="0" indent="-228600" algn="l" defTabSz="914400" rtl="0" eaLnBrk="1" fontAlgn="auto" latinLnBrk="0" hangingPunct="1">
              <a:lnSpc>
                <a:spcPct val="120000"/>
              </a:lnSpc>
              <a:spcBef>
                <a:spcPts val="2000"/>
              </a:spcBef>
              <a:spcAft>
                <a:spcPts val="2000"/>
              </a:spcAft>
              <a:buClr>
                <a:srgbClr val="B71E42"/>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patients with SSRI induced sexual dysfunction were assessed; patients taking 150 mg/day bupropion were compared with 117 patients taking placebo</a:t>
            </a:r>
          </a:p>
          <a:p>
            <a:pPr marL="228600" marR="0" lvl="0" indent="-228600" algn="l" defTabSz="914400" rtl="0" eaLnBrk="1" fontAlgn="auto" latinLnBrk="0" hangingPunct="1">
              <a:lnSpc>
                <a:spcPct val="120000"/>
              </a:lnSpc>
              <a:spcBef>
                <a:spcPts val="2000"/>
              </a:spcBef>
              <a:spcAft>
                <a:spcPts val="2000"/>
              </a:spcAft>
              <a:buClr>
                <a:srgbClr val="B71E42"/>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 Twelve weeks later, sexual dysfunction levels in the bupropion treatment group significantly decreased</a:t>
            </a:r>
            <a:endParaRPr kumimoji="0" lang="en-US" sz="2400" b="0" i="0" u="none" strike="noStrike" kern="1200" cap="none" spc="0" normalizeH="0" baseline="0" noProof="0" dirty="0">
              <a:ln>
                <a:noFill/>
              </a:ln>
              <a:solidFill>
                <a:srgbClr val="212121"/>
              </a:solidFill>
              <a:effectLst/>
              <a:highlight>
                <a:srgbClr val="FFFFFF"/>
              </a:highlight>
              <a:uLnTx/>
              <a:uFillTx/>
              <a:latin typeface="Cambria" panose="02040503050406030204" pitchFamily="18" charset="0"/>
              <a:ea typeface="+mn-ea"/>
              <a:cs typeface="+mn-cs"/>
            </a:endParaRPr>
          </a:p>
          <a:p>
            <a:endParaRPr lang="en-US" dirty="0"/>
          </a:p>
        </p:txBody>
      </p:sp>
    </p:spTree>
    <p:extLst>
      <p:ext uri="{BB962C8B-B14F-4D97-AF65-F5344CB8AC3E}">
        <p14:creationId xmlns:p14="http://schemas.microsoft.com/office/powerpoint/2010/main" val="32733079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ED894-9C9F-0E27-21F6-CDF38A525D66}"/>
              </a:ext>
            </a:extLst>
          </p:cNvPr>
          <p:cNvSpPr>
            <a:spLocks noGrp="1"/>
          </p:cNvSpPr>
          <p:nvPr>
            <p:ph type="title"/>
          </p:nvPr>
        </p:nvSpPr>
        <p:spPr/>
        <p:txBody>
          <a:bodyPr/>
          <a:lstStyle/>
          <a:p>
            <a:r>
              <a:rPr kumimoji="0" lang="en-US" sz="4000" b="0" i="0" u="none" strike="noStrike" kern="1200" cap="none" spc="0" normalizeH="0" baseline="0" noProof="0" dirty="0">
                <a:ln>
                  <a:noFill/>
                </a:ln>
                <a:solidFill>
                  <a:prstClr val="black"/>
                </a:solidFill>
                <a:effectLst/>
                <a:uLnTx/>
                <a:uFillTx/>
                <a:latin typeface="Gill Sans MT" panose="020B0502020104020203"/>
                <a:ea typeface="+mn-ea"/>
                <a:cs typeface="+mn-cs"/>
              </a:rPr>
              <a:t>Lorexys</a:t>
            </a:r>
            <a:r>
              <a:rPr kumimoji="0" lang="en-US" sz="2000" b="0" i="0" u="none" strike="noStrike" kern="1200" cap="none" spc="0" normalizeH="0" baseline="0" noProof="0" dirty="0">
                <a:ln>
                  <a:noFill/>
                </a:ln>
                <a:solidFill>
                  <a:prstClr val="black"/>
                </a:solidFill>
                <a:effectLst/>
                <a:uLnTx/>
                <a:uFillTx/>
                <a:latin typeface="Gill Sans MT" panose="020B0502020104020203"/>
                <a:ea typeface="+mn-ea"/>
                <a:cs typeface="+mn-cs"/>
              </a:rPr>
              <a:t>®</a:t>
            </a:r>
            <a:endParaRPr lang="en-US" dirty="0"/>
          </a:p>
        </p:txBody>
      </p:sp>
      <p:sp>
        <p:nvSpPr>
          <p:cNvPr id="3" name="Content Placeholder 2">
            <a:extLst>
              <a:ext uri="{FF2B5EF4-FFF2-40B4-BE49-F238E27FC236}">
                <a16:creationId xmlns:a16="http://schemas.microsoft.com/office/drawing/2014/main" id="{3A09D62D-F602-4DD3-B598-AB3E4D0CA5AA}"/>
              </a:ext>
            </a:extLst>
          </p:cNvPr>
          <p:cNvSpPr>
            <a:spLocks noGrp="1"/>
          </p:cNvSpPr>
          <p:nvPr>
            <p:ph idx="1"/>
          </p:nvPr>
        </p:nvSpPr>
        <p:spPr>
          <a:xfrm>
            <a:off x="200295" y="1945996"/>
            <a:ext cx="11735031" cy="3450613"/>
          </a:xfrm>
        </p:spPr>
        <p:txBody>
          <a:bodyPr/>
          <a:lstStyle/>
          <a:p>
            <a:r>
              <a:rPr lang="en-US" dirty="0"/>
              <a:t>is a combination of the </a:t>
            </a:r>
            <a:r>
              <a:rPr lang="en-US" u="sng" dirty="0"/>
              <a:t>antidepressants</a:t>
            </a:r>
            <a:r>
              <a:rPr lang="en-US" b="1" u="sng" dirty="0"/>
              <a:t> bupropion </a:t>
            </a:r>
            <a:r>
              <a:rPr lang="en-US" u="sng" dirty="0"/>
              <a:t>(a dopamine/norepinephrine reuptake inhibitor</a:t>
            </a:r>
            <a:r>
              <a:rPr lang="en-US" dirty="0"/>
              <a:t>) </a:t>
            </a:r>
          </a:p>
          <a:p>
            <a:r>
              <a:rPr lang="en-US" dirty="0"/>
              <a:t>and</a:t>
            </a:r>
            <a:r>
              <a:rPr lang="en-US" u="sng" dirty="0"/>
              <a:t> </a:t>
            </a:r>
            <a:r>
              <a:rPr lang="en-US" b="1" u="sng" dirty="0"/>
              <a:t> trazodone </a:t>
            </a:r>
            <a:r>
              <a:rPr lang="en-US" u="sng" dirty="0"/>
              <a:t>(a serotonergic agonist antagonist),</a:t>
            </a:r>
          </a:p>
          <a:p>
            <a:pPr marL="0" indent="0">
              <a:buNone/>
            </a:pPr>
            <a:endParaRPr lang="en-US" dirty="0"/>
          </a:p>
          <a:p>
            <a:r>
              <a:rPr lang="en-US" dirty="0"/>
              <a:t>a decrease in sexual distress </a:t>
            </a:r>
          </a:p>
          <a:p>
            <a:r>
              <a:rPr lang="en-US" dirty="0"/>
              <a:t> adverse effects such as dry mouth, somnolence, headache, and dizziness</a:t>
            </a:r>
          </a:p>
        </p:txBody>
      </p:sp>
    </p:spTree>
    <p:extLst>
      <p:ext uri="{BB962C8B-B14F-4D97-AF65-F5344CB8AC3E}">
        <p14:creationId xmlns:p14="http://schemas.microsoft.com/office/powerpoint/2010/main" val="89634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000">
                <a:solidFill>
                  <a:prstClr val="black"/>
                </a:solidFill>
                <a:ea typeface="+mn-ea"/>
                <a:cs typeface="+mn-cs"/>
              </a:rPr>
              <a:t>MAKING A TREATMENT PLAN</a:t>
            </a:r>
            <a:endParaRPr lang="en-CA"/>
          </a:p>
        </p:txBody>
      </p:sp>
      <p:sp>
        <p:nvSpPr>
          <p:cNvPr id="3" name="Content Placeholder 2"/>
          <p:cNvSpPr>
            <a:spLocks noGrp="1"/>
          </p:cNvSpPr>
          <p:nvPr>
            <p:ph idx="1"/>
          </p:nvPr>
        </p:nvSpPr>
        <p:spPr/>
        <p:txBody>
          <a:bodyPr>
            <a:normAutofit/>
          </a:bodyPr>
          <a:lstStyle/>
          <a:p>
            <a:r>
              <a:rPr lang="en-CA" sz="2400" dirty="0">
                <a:effectLst/>
              </a:rPr>
              <a:t>  As all currently available pharmacologic therapies for female sexual dysfunction are of ;</a:t>
            </a:r>
          </a:p>
          <a:p>
            <a:r>
              <a:rPr lang="en-CA" sz="2400" dirty="0">
                <a:effectLst/>
              </a:rPr>
              <a:t>limited efficacy </a:t>
            </a:r>
            <a:endParaRPr lang="en-CA" sz="2400" dirty="0"/>
          </a:p>
          <a:p>
            <a:r>
              <a:rPr lang="en-CA" sz="2400" dirty="0">
                <a:effectLst/>
              </a:rPr>
              <a:t> associated with side effects and potential risks</a:t>
            </a:r>
          </a:p>
          <a:p>
            <a:r>
              <a:rPr lang="en-CA" sz="2400" dirty="0">
                <a:effectLst/>
              </a:rPr>
              <a:t> non-pharmacologic options should comprise   the initial    treatment for most women</a:t>
            </a:r>
            <a:r>
              <a:rPr lang="en-CA" dirty="0">
                <a:effectLst/>
              </a:rPr>
              <a:t>.</a:t>
            </a:r>
          </a:p>
        </p:txBody>
      </p:sp>
    </p:spTree>
    <p:extLst>
      <p:ext uri="{BB962C8B-B14F-4D97-AF65-F5344CB8AC3E}">
        <p14:creationId xmlns:p14="http://schemas.microsoft.com/office/powerpoint/2010/main" val="3574238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spc="0" dirty="0">
                <a:solidFill>
                  <a:schemeClr val="tx1"/>
                </a:solidFill>
                <a:latin typeface="Calibri"/>
                <a:ea typeface="+mn-ea"/>
                <a:cs typeface="+mn-cs"/>
                <a:hlinkClick r:id="rId2"/>
              </a:rPr>
              <a:t>sildenafil</a:t>
            </a:r>
            <a:endParaRPr lang="en-CA" sz="7200" b="1" dirty="0">
              <a:solidFill>
                <a:schemeClr val="tx1"/>
              </a:solidFill>
            </a:endParaRPr>
          </a:p>
        </p:txBody>
      </p:sp>
      <p:sp>
        <p:nvSpPr>
          <p:cNvPr id="3" name="Content Placeholder 2"/>
          <p:cNvSpPr>
            <a:spLocks noGrp="1"/>
          </p:cNvSpPr>
          <p:nvPr>
            <p:ph idx="1"/>
          </p:nvPr>
        </p:nvSpPr>
        <p:spPr>
          <a:xfrm>
            <a:off x="1631504" y="1700809"/>
            <a:ext cx="4752528" cy="4525963"/>
          </a:xfrm>
        </p:spPr>
        <p:txBody>
          <a:bodyPr>
            <a:normAutofit/>
          </a:bodyPr>
          <a:lstStyle/>
          <a:p>
            <a:r>
              <a:rPr lang="en-CA" sz="2400" b="1" dirty="0"/>
              <a:t>positive effects of on sexual arousal and orgasm in premenopausal women with (SSRI)-associated FSD</a:t>
            </a:r>
          </a:p>
          <a:p>
            <a:r>
              <a:rPr lang="en-CA" dirty="0">
                <a:effectLst/>
              </a:rPr>
              <a:t>.</a:t>
            </a:r>
          </a:p>
          <a:p>
            <a:r>
              <a:rPr lang="en-CA" sz="2400" b="1" dirty="0"/>
              <a:t>did not impact sexual desire and had no effect on hormone levels or measures of depression</a:t>
            </a:r>
            <a:r>
              <a:rPr lang="en-CA" dirty="0">
                <a:effectLst/>
              </a:rPr>
              <a:t>.</a:t>
            </a:r>
            <a:endParaRPr lang="en-CA"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1"/>
            <a:ext cx="24574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457" y="3264545"/>
            <a:ext cx="25812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048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A13C9-B886-CB1F-95F3-A216503FF36C}"/>
              </a:ext>
            </a:extLst>
          </p:cNvPr>
          <p:cNvSpPr>
            <a:spLocks noGrp="1"/>
          </p:cNvSpPr>
          <p:nvPr>
            <p:ph type="title"/>
          </p:nvPr>
        </p:nvSpPr>
        <p:spPr/>
        <p:txBody>
          <a:bodyPr/>
          <a:lstStyle/>
          <a:p>
            <a:r>
              <a:rPr kumimoji="0" lang="en-CA" sz="4000" b="1" i="0" u="none" strike="noStrike" kern="1200" cap="all" spc="0" normalizeH="0" baseline="0" noProof="0" dirty="0">
                <a:ln>
                  <a:noFill/>
                </a:ln>
                <a:solidFill>
                  <a:prstClr val="black"/>
                </a:solidFill>
                <a:effectLst/>
                <a:uLnTx/>
                <a:uFillTx/>
                <a:latin typeface="Calibri"/>
                <a:ea typeface="+mj-ea"/>
                <a:cs typeface="+mj-cs"/>
                <a:hlinkClick r:id="rId2"/>
              </a:rPr>
              <a:t>sildenafil</a:t>
            </a:r>
            <a:endParaRPr lang="en-US" dirty="0"/>
          </a:p>
        </p:txBody>
      </p:sp>
      <p:sp>
        <p:nvSpPr>
          <p:cNvPr id="3" name="Content Placeholder 2">
            <a:extLst>
              <a:ext uri="{FF2B5EF4-FFF2-40B4-BE49-F238E27FC236}">
                <a16:creationId xmlns:a16="http://schemas.microsoft.com/office/drawing/2014/main" id="{2CFCBF93-6032-B8AB-642D-D5FEC339BD67}"/>
              </a:ext>
            </a:extLst>
          </p:cNvPr>
          <p:cNvSpPr>
            <a:spLocks noGrp="1"/>
          </p:cNvSpPr>
          <p:nvPr>
            <p:ph idx="1"/>
          </p:nvPr>
        </p:nvSpPr>
        <p:spPr/>
        <p:txBody>
          <a:bodyPr>
            <a:normAutofit/>
          </a:bodyPr>
          <a:lstStyle/>
          <a:p>
            <a:r>
              <a:rPr lang="en-US" dirty="0"/>
              <a:t>Topical sildenafil cream 3.6% (sildenafil cream) has been developed for the treatment of female sexual arousal disorder.</a:t>
            </a:r>
          </a:p>
          <a:p>
            <a:r>
              <a:rPr lang="en-US" sz="3000" dirty="0">
                <a:solidFill>
                  <a:schemeClr val="accent1">
                    <a:lumMod val="75000"/>
                  </a:schemeClr>
                </a:solidFill>
              </a:rPr>
              <a:t>sildenafil citrate topically ;</a:t>
            </a:r>
          </a:p>
          <a:p>
            <a:r>
              <a:rPr lang="en-US" dirty="0"/>
              <a:t> a fast-absorbing delivery technology specifically targeting genital anatomy central to the vascular arousal response</a:t>
            </a:r>
          </a:p>
          <a:p>
            <a:r>
              <a:rPr lang="en-US" dirty="0"/>
              <a:t> less systemic exposure</a:t>
            </a:r>
          </a:p>
          <a:p>
            <a:r>
              <a:rPr lang="en-US" dirty="0"/>
              <a:t> fewer systemic side effects, </a:t>
            </a:r>
          </a:p>
          <a:p>
            <a:r>
              <a:rPr lang="en-US" dirty="0"/>
              <a:t> a more immediate biological efficacy response</a:t>
            </a:r>
          </a:p>
        </p:txBody>
      </p:sp>
    </p:spTree>
    <p:extLst>
      <p:ext uri="{BB962C8B-B14F-4D97-AF65-F5344CB8AC3E}">
        <p14:creationId xmlns:p14="http://schemas.microsoft.com/office/powerpoint/2010/main" val="3693769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8360-8429-2FC2-FE63-72C38D3F4AF6}"/>
              </a:ext>
            </a:extLst>
          </p:cNvPr>
          <p:cNvSpPr>
            <a:spLocks noGrp="1"/>
          </p:cNvSpPr>
          <p:nvPr>
            <p:ph type="title"/>
          </p:nvPr>
        </p:nvSpPr>
        <p:spPr/>
        <p:txBody>
          <a:bodyPr/>
          <a:lstStyle/>
          <a:p>
            <a:r>
              <a:rPr kumimoji="0" lang="en-CA" sz="4000" b="1" i="0" u="none" strike="noStrike" kern="1200" cap="all" spc="0" normalizeH="0" baseline="0" noProof="0" dirty="0">
                <a:ln>
                  <a:noFill/>
                </a:ln>
                <a:solidFill>
                  <a:prstClr val="black"/>
                </a:solidFill>
                <a:effectLst/>
                <a:uLnTx/>
                <a:uFillTx/>
                <a:latin typeface="Calibri"/>
                <a:ea typeface="+mj-ea"/>
                <a:cs typeface="+mj-cs"/>
                <a:hlinkClick r:id="rId2"/>
              </a:rPr>
              <a:t>sildenafil</a:t>
            </a:r>
            <a:endParaRPr lang="en-US" dirty="0"/>
          </a:p>
        </p:txBody>
      </p:sp>
      <p:sp>
        <p:nvSpPr>
          <p:cNvPr id="3" name="Content Placeholder 2">
            <a:extLst>
              <a:ext uri="{FF2B5EF4-FFF2-40B4-BE49-F238E27FC236}">
                <a16:creationId xmlns:a16="http://schemas.microsoft.com/office/drawing/2014/main" id="{64883E3D-F5BF-43BF-13D6-3DD4292E5AFC}"/>
              </a:ext>
            </a:extLst>
          </p:cNvPr>
          <p:cNvSpPr>
            <a:spLocks noGrp="1"/>
          </p:cNvSpPr>
          <p:nvPr>
            <p:ph idx="1"/>
          </p:nvPr>
        </p:nvSpPr>
        <p:spPr/>
        <p:txBody>
          <a:bodyPr/>
          <a:lstStyle/>
          <a:p>
            <a:r>
              <a:rPr lang="en-US" dirty="0"/>
              <a:t>Topical sildenafil cream improved outcomes among women with female sexual arousal disorder</a:t>
            </a:r>
          </a:p>
          <a:p>
            <a:r>
              <a:rPr lang="en-US" dirty="0"/>
              <a:t> most significantly in those who did not have concomitant orgasmic dysfunction.</a:t>
            </a:r>
          </a:p>
          <a:p>
            <a:r>
              <a:rPr lang="en-US" sz="3200" b="1" dirty="0">
                <a:solidFill>
                  <a:schemeClr val="accent1">
                    <a:lumMod val="75000"/>
                  </a:schemeClr>
                </a:solidFill>
              </a:rPr>
              <a:t>topical sildenafil cream </a:t>
            </a:r>
            <a:r>
              <a:rPr lang="en-US" sz="3200" b="1" dirty="0">
                <a:solidFill>
                  <a:schemeClr val="tx1">
                    <a:lumMod val="95000"/>
                    <a:lumOff val="5000"/>
                  </a:schemeClr>
                </a:solidFill>
              </a:rPr>
              <a:t>increased sexual arousal sensation, desire, and orgasm </a:t>
            </a:r>
            <a:r>
              <a:rPr lang="en-US" sz="3200" b="1" dirty="0">
                <a:solidFill>
                  <a:srgbClr val="002060"/>
                </a:solidFill>
              </a:rPr>
              <a:t>and reduced sexual distress</a:t>
            </a:r>
            <a:endParaRPr lang="en-US" sz="2800" b="1" dirty="0">
              <a:solidFill>
                <a:srgbClr val="002060"/>
              </a:solidFill>
            </a:endParaRPr>
          </a:p>
        </p:txBody>
      </p:sp>
    </p:spTree>
    <p:extLst>
      <p:ext uri="{BB962C8B-B14F-4D97-AF65-F5344CB8AC3E}">
        <p14:creationId xmlns:p14="http://schemas.microsoft.com/office/powerpoint/2010/main" val="573253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3D1CC-D1F0-0F5F-0003-985CB5D6F26C}"/>
              </a:ext>
            </a:extLst>
          </p:cNvPr>
          <p:cNvSpPr>
            <a:spLocks noGrp="1"/>
          </p:cNvSpPr>
          <p:nvPr>
            <p:ph type="title"/>
          </p:nvPr>
        </p:nvSpPr>
        <p:spPr/>
        <p:txBody>
          <a:bodyPr/>
          <a:lstStyle/>
          <a:p>
            <a:r>
              <a:rPr kumimoji="0" lang="en-CA" sz="5400" b="0" i="0" u="none" strike="noStrike" kern="1200" cap="all" spc="0" normalizeH="0" baseline="0" noProof="0" dirty="0">
                <a:ln>
                  <a:noFill/>
                </a:ln>
                <a:solidFill>
                  <a:prstClr val="black"/>
                </a:solidFill>
                <a:effectLst/>
                <a:uLnTx/>
                <a:uFillTx/>
                <a:latin typeface="Gill Sans MT" panose="020B0502020104020203"/>
                <a:ea typeface="+mj-ea"/>
                <a:cs typeface="+mj-cs"/>
                <a:hlinkClick r:id="rId2"/>
              </a:rPr>
              <a:t>testosterone</a:t>
            </a:r>
            <a:endParaRPr lang="en-US" dirty="0"/>
          </a:p>
        </p:txBody>
      </p:sp>
      <p:sp>
        <p:nvSpPr>
          <p:cNvPr id="3" name="Content Placeholder 2">
            <a:extLst>
              <a:ext uri="{FF2B5EF4-FFF2-40B4-BE49-F238E27FC236}">
                <a16:creationId xmlns:a16="http://schemas.microsoft.com/office/drawing/2014/main" id="{4AF16607-5006-C339-40B5-5F400C27F474}"/>
              </a:ext>
            </a:extLst>
          </p:cNvPr>
          <p:cNvSpPr>
            <a:spLocks noGrp="1"/>
          </p:cNvSpPr>
          <p:nvPr>
            <p:ph idx="1"/>
          </p:nvPr>
        </p:nvSpPr>
        <p:spPr/>
        <p:txBody>
          <a:bodyPr>
            <a:normAutofit lnSpcReduction="10000"/>
          </a:bodyPr>
          <a:lstStyle/>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positive association between testosterone circulating levels and sexual desire/global sexual function, despite arguing that more research is needed.</a:t>
            </a: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endParaRPr lang="en-US" dirty="0">
              <a:solidFill>
                <a:prstClr val="black"/>
              </a:solidFill>
              <a:latin typeface="Calibri"/>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post-menopausal women with low desire may benefit from a trial of systemic testosterone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effectLst/>
                <a:uLnTx/>
                <a:uFillTx/>
                <a:latin typeface="Calibri" panose="020F0502020204030204"/>
                <a:ea typeface="+mn-ea"/>
                <a:cs typeface="+mn-cs"/>
              </a:rPr>
              <a:t>(The most recent ISSWSH consensus panel suggests )</a:t>
            </a: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endParaRPr lang="en-US" sz="2400" dirty="0">
              <a:solidFill>
                <a:prstClr val="black"/>
              </a:solidFill>
              <a:latin typeface="Calibri" panose="020F0502020204030204"/>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Despite the evidence of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testosterone therapy’s efficacy and short-term safety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it is important to note </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that testosterone treatment is off-label </a:t>
            </a:r>
            <a:endParaRPr lang="en-US" sz="2400" dirty="0">
              <a:solidFill>
                <a:prstClr val="black"/>
              </a:solidFill>
              <a:latin typeface="Calibri" panose="020F0502020204030204"/>
            </a:endParaRPr>
          </a:p>
          <a:p>
            <a:pPr marL="342900" marR="0" lvl="0" indent="-228600" algn="l" defTabSz="914400" rtl="0" eaLnBrk="1" fontAlgn="auto" latinLnBrk="0" hangingPunct="1">
              <a:lnSpc>
                <a:spcPct val="100000"/>
              </a:lnSpc>
              <a:spcBef>
                <a:spcPct val="20000"/>
              </a:spcBef>
              <a:spcAft>
                <a:spcPts val="0"/>
              </a:spcAft>
              <a:buClr>
                <a:srgbClr val="31B6FD"/>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currently</a:t>
            </a: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 no pharmaceutical formulations made for female doses or application</a:t>
            </a: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endParaRPr lang="en-US" dirty="0"/>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1926442-31FF-954E-7B97-2486EE846E5C}"/>
                  </a:ext>
                </a:extLst>
              </p:cNvPr>
              <p:cNvGraphicFramePr>
                <a:graphicFrameLocks noChangeAspect="1"/>
              </p:cNvGraphicFramePr>
              <p:nvPr>
                <p:extLst>
                  <p:ext uri="{D42A27DB-BD31-4B8C-83A1-F6EECF244321}">
                    <p14:modId xmlns:p14="http://schemas.microsoft.com/office/powerpoint/2010/main" val="1692835180"/>
                  </p:ext>
                </p:extLst>
              </p:nvPr>
            </p:nvGraphicFramePr>
            <p:xfrm>
              <a:off x="-3008635" y="1763165"/>
              <a:ext cx="3048000" cy="1714500"/>
            </p:xfrm>
            <a:graphic>
              <a:graphicData uri="http://schemas.microsoft.com/office/powerpoint/2016/slidezoom">
                <pslz:sldZm>
                  <pslz:sldZmObj sldId="338" cId="2459293103">
                    <pslz:zmPr id="{91795937-9CDF-480C-8BDD-82FE9431BA43}"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Slide Zoom 4">
                <a:hlinkClick r:id="rId4" action="ppaction://hlinksldjump"/>
                <a:extLst>
                  <a:ext uri="{FF2B5EF4-FFF2-40B4-BE49-F238E27FC236}">
                    <a16:creationId xmlns:a16="http://schemas.microsoft.com/office/drawing/2014/main" id="{61926442-31FF-954E-7B97-2486EE846E5C}"/>
                  </a:ext>
                </a:extLst>
              </p:cNvPr>
              <p:cNvPicPr>
                <a:picLocks noGrp="1" noRot="1" noChangeAspect="1" noMove="1" noResize="1" noEditPoints="1" noAdjustHandles="1" noChangeArrowheads="1" noChangeShapeType="1"/>
              </p:cNvPicPr>
              <p:nvPr/>
            </p:nvPicPr>
            <p:blipFill>
              <a:blip r:embed="rId5"/>
              <a:stretch>
                <a:fillRect/>
              </a:stretch>
            </p:blipFill>
            <p:spPr>
              <a:xfrm>
                <a:off x="-3008635" y="176316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459293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352031"/>
            <a:ext cx="8229600" cy="1143000"/>
          </a:xfrm>
        </p:spPr>
        <p:txBody>
          <a:bodyPr>
            <a:normAutofit fontScale="90000"/>
          </a:bodyPr>
          <a:lstStyle/>
          <a:p>
            <a:pPr marL="342900" indent="-342900">
              <a:spcBef>
                <a:spcPct val="20000"/>
              </a:spcBef>
            </a:pPr>
            <a:br>
              <a:rPr lang="en-CA" sz="3200" dirty="0">
                <a:solidFill>
                  <a:prstClr val="black"/>
                </a:solidFill>
                <a:ea typeface="+mn-ea"/>
                <a:cs typeface="+mn-cs"/>
              </a:rPr>
            </a:br>
            <a:br>
              <a:rPr lang="en-CA" sz="3200" dirty="0">
                <a:solidFill>
                  <a:prstClr val="black"/>
                </a:solidFill>
                <a:ea typeface="+mn-ea"/>
                <a:cs typeface="+mn-cs"/>
              </a:rPr>
            </a:br>
            <a:br>
              <a:rPr lang="en-CA" sz="3200" dirty="0">
                <a:solidFill>
                  <a:prstClr val="black"/>
                </a:solidFill>
                <a:ea typeface="+mn-ea"/>
                <a:cs typeface="+mn-cs"/>
              </a:rPr>
            </a:br>
            <a:r>
              <a:rPr lang="en-CA" sz="3200" dirty="0">
                <a:solidFill>
                  <a:prstClr val="black"/>
                </a:solidFill>
                <a:ea typeface="+mn-ea"/>
                <a:cs typeface="+mn-cs"/>
              </a:rPr>
              <a:t> </a:t>
            </a:r>
            <a:r>
              <a:rPr lang="en-CA" sz="6000" dirty="0">
                <a:solidFill>
                  <a:prstClr val="black"/>
                </a:solidFill>
                <a:ea typeface="+mn-ea"/>
                <a:cs typeface="+mn-cs"/>
                <a:hlinkClick r:id="rId2"/>
              </a:rPr>
              <a:t>testosterone</a:t>
            </a:r>
            <a:br>
              <a:rPr lang="en-CA" sz="6000" dirty="0">
                <a:solidFill>
                  <a:prstClr val="black"/>
                </a:solidFill>
                <a:ea typeface="+mn-ea"/>
                <a:cs typeface="+mn-cs"/>
              </a:rPr>
            </a:br>
            <a:br>
              <a:rPr lang="en-CA" sz="6000" dirty="0">
                <a:solidFill>
                  <a:prstClr val="black"/>
                </a:solidFill>
                <a:ea typeface="+mn-ea"/>
                <a:cs typeface="+mn-cs"/>
              </a:rPr>
            </a:br>
            <a:br>
              <a:rPr lang="en-CA" sz="3200" dirty="0">
                <a:solidFill>
                  <a:prstClr val="black"/>
                </a:solidFill>
                <a:ea typeface="+mn-ea"/>
                <a:cs typeface="+mn-cs"/>
              </a:rPr>
            </a:br>
            <a:endParaRPr lang="en-CA" dirty="0"/>
          </a:p>
        </p:txBody>
      </p:sp>
      <p:sp>
        <p:nvSpPr>
          <p:cNvPr id="3" name="Content Placeholder 2"/>
          <p:cNvSpPr>
            <a:spLocks noGrp="1"/>
          </p:cNvSpPr>
          <p:nvPr>
            <p:ph idx="1"/>
          </p:nvPr>
        </p:nvSpPr>
        <p:spPr>
          <a:xfrm>
            <a:off x="1703512" y="1903268"/>
            <a:ext cx="8865654" cy="5001419"/>
          </a:xfrm>
        </p:spPr>
        <p:txBody>
          <a:bodyPr>
            <a:normAutofit/>
          </a:bodyPr>
          <a:lstStyle/>
          <a:p>
            <a:r>
              <a:rPr lang="en-CA" sz="2400" dirty="0">
                <a:solidFill>
                  <a:srgbClr val="0070C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CA" sz="2400" b="1" dirty="0" err="1">
                <a:latin typeface="Arial Unicode MS" panose="020B0604020202020204" pitchFamily="34" charset="-128"/>
                <a:ea typeface="Arial Unicode MS" panose="020B0604020202020204" pitchFamily="34" charset="-128"/>
                <a:cs typeface="Arial Unicode MS" panose="020B0604020202020204" pitchFamily="34" charset="-128"/>
              </a:rPr>
              <a:t>peri</a:t>
            </a:r>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/postmenopausal woman </a:t>
            </a:r>
          </a:p>
          <a:p>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   low libido associated with distress </a:t>
            </a:r>
          </a:p>
          <a:p>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  physically and psychologically healthy </a:t>
            </a:r>
          </a:p>
          <a:p>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 a good sexual relationship.</a:t>
            </a:r>
          </a:p>
          <a:p>
            <a:pPr marL="0" indent="0">
              <a:buNone/>
            </a:pPr>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    used to treat issues with sexual desire </a:t>
            </a:r>
          </a:p>
          <a:p>
            <a:pPr marL="0" indent="0">
              <a:buNone/>
            </a:pPr>
            <a:r>
              <a:rPr lang="en-CA" sz="2400" b="1" dirty="0">
                <a:latin typeface="Arial Unicode MS" panose="020B0604020202020204" pitchFamily="34" charset="-128"/>
                <a:ea typeface="Arial Unicode MS" panose="020B0604020202020204" pitchFamily="34" charset="-128"/>
                <a:cs typeface="Arial Unicode MS" panose="020B0604020202020204" pitchFamily="34" charset="-128"/>
              </a:rPr>
              <a:t>  generally improve, arousal and orgasmic response</a:t>
            </a:r>
          </a:p>
          <a:p>
            <a:endParaRPr lang="en-CA" sz="28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p:cNvSpPr/>
          <p:nvPr/>
        </p:nvSpPr>
        <p:spPr>
          <a:xfrm>
            <a:off x="2567609" y="590914"/>
            <a:ext cx="2759089" cy="400110"/>
          </a:xfrm>
          <a:prstGeom prst="rect">
            <a:avLst/>
          </a:prstGeom>
        </p:spPr>
        <p:txBody>
          <a:bodyPr wrap="non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srgbClr val="31B6FD">
                    <a:lumMod val="50000"/>
                  </a:srgbClr>
                </a:solidFill>
                <a:effectLst/>
                <a:uLnTx/>
                <a:uFillTx/>
                <a:latin typeface="Arial Rounded MT Bold" panose="020F0704030504030204" pitchFamily="34" charset="0"/>
                <a:ea typeface="+mn-ea"/>
                <a:cs typeface="+mn-cs"/>
              </a:rPr>
              <a:t>prescribe it when </a:t>
            </a:r>
          </a:p>
        </p:txBody>
      </p:sp>
    </p:spTree>
    <p:extLst>
      <p:ext uri="{BB962C8B-B14F-4D97-AF65-F5344CB8AC3E}">
        <p14:creationId xmlns:p14="http://schemas.microsoft.com/office/powerpoint/2010/main" val="3573710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0D593-0767-D64E-93AC-16EECF754F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F13D0E-B25E-028B-EE91-41AACA4846F5}"/>
              </a:ext>
            </a:extLst>
          </p:cNvPr>
          <p:cNvSpPr>
            <a:spLocks noGrp="1"/>
          </p:cNvSpPr>
          <p:nvPr>
            <p:ph idx="1"/>
          </p:nvPr>
        </p:nvSpPr>
        <p:spPr/>
        <p:txBody>
          <a:bodyPr>
            <a:normAutofit/>
          </a:bodyPr>
          <a:lstStyle/>
          <a:p>
            <a:r>
              <a:rPr lang="en-US" sz="2400" b="0" i="0" dirty="0">
                <a:effectLst/>
                <a:highlight>
                  <a:srgbClr val="FFFFFF"/>
                </a:highlight>
                <a:latin typeface="Arial" panose="020B0604020202020204" pitchFamily="34" charset="0"/>
              </a:rPr>
              <a:t>Transdermal testosterone increases the frequency of sexual desire and sexually </a:t>
            </a:r>
            <a:r>
              <a:rPr lang="en-US" sz="2400" b="0" i="0" dirty="0" err="1">
                <a:effectLst/>
                <a:highlight>
                  <a:srgbClr val="FFFFFF"/>
                </a:highlight>
                <a:latin typeface="Arial" panose="020B0604020202020204" pitchFamily="34" charset="0"/>
              </a:rPr>
              <a:t>satisfyin</a:t>
            </a:r>
            <a:r>
              <a:rPr lang="en-US" sz="2400" b="0" i="0" dirty="0">
                <a:effectLst/>
                <a:highlight>
                  <a:srgbClr val="FFFFFF"/>
                </a:highlight>
                <a:latin typeface="Arial" panose="020B0604020202020204" pitchFamily="34" charset="0"/>
              </a:rPr>
              <a:t> activity in both naturally and surgically menopausal women with HSDD and decreases personal</a:t>
            </a:r>
            <a:br>
              <a:rPr lang="en-US" sz="2400" dirty="0"/>
            </a:br>
            <a:r>
              <a:rPr lang="en-US" sz="2400" b="0" i="0" dirty="0">
                <a:effectLst/>
                <a:highlight>
                  <a:srgbClr val="FFFFFF"/>
                </a:highlight>
                <a:latin typeface="Arial" panose="020B0604020202020204" pitchFamily="34" charset="0"/>
              </a:rPr>
              <a:t>distress.</a:t>
            </a:r>
          </a:p>
          <a:p>
            <a:endParaRPr lang="en-US" sz="2400" b="0" i="0" dirty="0">
              <a:effectLst/>
              <a:highlight>
                <a:srgbClr val="FFFFFF"/>
              </a:highlight>
              <a:latin typeface="Arial" panose="020B0604020202020204" pitchFamily="34" charset="0"/>
            </a:endParaRPr>
          </a:p>
          <a:p>
            <a:r>
              <a:rPr lang="en-US" sz="2400" b="0" i="0" dirty="0">
                <a:effectLst/>
                <a:highlight>
                  <a:srgbClr val="FFFFFF"/>
                </a:highlight>
                <a:latin typeface="Arial" panose="020B0604020202020204" pitchFamily="34" charset="0"/>
              </a:rPr>
              <a:t> Adjuvant estrogen might not be needed. The evidence is high for short-term use </a:t>
            </a:r>
            <a:r>
              <a:rPr lang="en-US" sz="2400" b="0" i="0" dirty="0" err="1">
                <a:effectLst/>
                <a:highlight>
                  <a:srgbClr val="FFFFFF"/>
                </a:highlight>
                <a:latin typeface="Arial" panose="020B0604020202020204" pitchFamily="34" charset="0"/>
              </a:rPr>
              <a:t>ofTDT</a:t>
            </a:r>
            <a:r>
              <a:rPr lang="en-US" sz="2400" b="0" i="0" dirty="0">
                <a:effectLst/>
                <a:highlight>
                  <a:srgbClr val="FFFFFF"/>
                </a:highlight>
                <a:latin typeface="Arial" panose="020B0604020202020204" pitchFamily="34" charset="0"/>
              </a:rPr>
              <a:t> but less clear for long-term use. Large clinical trials with a longer treatment duration are needed to confirm the long-term efficacy and safety profile of TDT.</a:t>
            </a:r>
            <a:endParaRPr lang="en-US" sz="2400" dirty="0"/>
          </a:p>
        </p:txBody>
      </p:sp>
    </p:spTree>
    <p:extLst>
      <p:ext uri="{BB962C8B-B14F-4D97-AF65-F5344CB8AC3E}">
        <p14:creationId xmlns:p14="http://schemas.microsoft.com/office/powerpoint/2010/main" val="2473563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523999" y="1772817"/>
            <a:ext cx="10093377" cy="4525963"/>
          </a:xfrm>
        </p:spPr>
        <p:txBody>
          <a:bodyPr>
            <a:normAutofit/>
          </a:bodyPr>
          <a:lstStyle/>
          <a:p>
            <a:r>
              <a:rPr lang="en-CA" sz="3200" dirty="0"/>
              <a:t> Levels of androgens do not predict sexual function for women; </a:t>
            </a:r>
          </a:p>
          <a:p>
            <a:r>
              <a:rPr lang="en-CA" sz="3200" b="1" dirty="0">
                <a:solidFill>
                  <a:srgbClr val="0070C0"/>
                </a:solidFill>
              </a:rPr>
              <a:t>androgen therapy : </a:t>
            </a:r>
          </a:p>
          <a:p>
            <a:r>
              <a:rPr lang="en-CA" sz="3600" b="1" dirty="0"/>
              <a:t>increases in serum concentrations to the upper limit of normal has been shown to improve female sexual function in selected populations of postmenopausal </a:t>
            </a:r>
          </a:p>
        </p:txBody>
      </p:sp>
    </p:spTree>
    <p:extLst>
      <p:ext uri="{BB962C8B-B14F-4D97-AF65-F5344CB8AC3E}">
        <p14:creationId xmlns:p14="http://schemas.microsoft.com/office/powerpoint/2010/main" val="3813198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81E-F21D-87F2-7FFF-30F3FC318266}"/>
              </a:ext>
            </a:extLst>
          </p:cNvPr>
          <p:cNvSpPr>
            <a:spLocks noGrp="1"/>
          </p:cNvSpPr>
          <p:nvPr>
            <p:ph type="title"/>
          </p:nvPr>
        </p:nvSpPr>
        <p:spPr/>
        <p:txBody>
          <a:bodyPr/>
          <a:lstStyle/>
          <a:p>
            <a:r>
              <a:rPr kumimoji="0" lang="en-CA" sz="5400" b="0" i="0" u="none" strike="noStrike" kern="1200" cap="all" spc="0" normalizeH="0" baseline="0" noProof="0" dirty="0">
                <a:ln>
                  <a:noFill/>
                </a:ln>
                <a:solidFill>
                  <a:prstClr val="black"/>
                </a:solidFill>
                <a:effectLst/>
                <a:uLnTx/>
                <a:uFillTx/>
                <a:latin typeface="Gill Sans MT" panose="020B0502020104020203"/>
                <a:ea typeface="+mj-ea"/>
                <a:cs typeface="+mj-cs"/>
                <a:hlinkClick r:id="rId2"/>
              </a:rPr>
              <a:t>testosterone</a:t>
            </a:r>
            <a:endParaRPr lang="en-US" dirty="0"/>
          </a:p>
        </p:txBody>
      </p:sp>
      <p:sp>
        <p:nvSpPr>
          <p:cNvPr id="3" name="Content Placeholder 2">
            <a:extLst>
              <a:ext uri="{FF2B5EF4-FFF2-40B4-BE49-F238E27FC236}">
                <a16:creationId xmlns:a16="http://schemas.microsoft.com/office/drawing/2014/main" id="{991C763B-CADB-6136-A3F5-B74143B12D29}"/>
              </a:ext>
            </a:extLst>
          </p:cNvPr>
          <p:cNvSpPr>
            <a:spLocks noGrp="1"/>
          </p:cNvSpPr>
          <p:nvPr>
            <p:ph idx="1"/>
          </p:nvPr>
        </p:nvSpPr>
        <p:spPr/>
        <p:txBody>
          <a:bodyPr>
            <a:normAutofit/>
          </a:bodyPr>
          <a:lstStyle/>
          <a:p>
            <a:r>
              <a:rPr lang="en-US" b="1" dirty="0"/>
              <a:t>The Endocrine Society recommends a trial of </a:t>
            </a:r>
            <a:r>
              <a:rPr lang="en-US" b="1" dirty="0">
                <a:solidFill>
                  <a:schemeClr val="accent1"/>
                </a:solidFill>
              </a:rPr>
              <a:t>testosterone </a:t>
            </a:r>
            <a:r>
              <a:rPr lang="en-US" dirty="0">
                <a:solidFill>
                  <a:schemeClr val="accent1"/>
                </a:solidFill>
              </a:rPr>
              <a:t>therapy for 3–6 months in postmenopausal women with low androgen levels that are comfortable with off-label use and close monitoring. </a:t>
            </a:r>
          </a:p>
          <a:p>
            <a:r>
              <a:rPr lang="en-US" dirty="0"/>
              <a:t>systemic testosterone therapy improved desire and reduced distress in women with low desire.</a:t>
            </a:r>
          </a:p>
          <a:p>
            <a:r>
              <a:rPr lang="en-US" dirty="0"/>
              <a:t> 2017 meta-analysis of postmenopausal women with low desire treated with systemic testosterone (n=3035) demonstrated statistically significant improvements in sexual desire, orgasm, and sexually satisfying events.</a:t>
            </a:r>
          </a:p>
          <a:p>
            <a:r>
              <a:rPr lang="en-US" dirty="0"/>
              <a:t>. </a:t>
            </a:r>
          </a:p>
        </p:txBody>
      </p:sp>
    </p:spTree>
    <p:extLst>
      <p:ext uri="{BB962C8B-B14F-4D97-AF65-F5344CB8AC3E}">
        <p14:creationId xmlns:p14="http://schemas.microsoft.com/office/powerpoint/2010/main" val="3843623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342900" indent="-342900">
              <a:lnSpc>
                <a:spcPct val="115000"/>
              </a:lnSpc>
              <a:spcBef>
                <a:spcPct val="20000"/>
              </a:spcBef>
              <a:spcAft>
                <a:spcPts val="1000"/>
              </a:spcAft>
            </a:pPr>
            <a:r>
              <a:rPr lang="en-CA" sz="2400" dirty="0">
                <a:solidFill>
                  <a:prstClr val="black"/>
                </a:solidFill>
                <a:ea typeface="Calibri"/>
                <a:cs typeface="Arial"/>
              </a:rPr>
              <a:t>Testosterone levels have been correlated with solitary</a:t>
            </a:r>
            <a:r>
              <a:rPr lang="en-CA" sz="1200" dirty="0">
                <a:solidFill>
                  <a:prstClr val="black"/>
                </a:solidFill>
                <a:ea typeface="Calibri"/>
                <a:cs typeface="Arial"/>
              </a:rPr>
              <a:t> </a:t>
            </a:r>
            <a:r>
              <a:rPr lang="en-CA" sz="2400" dirty="0">
                <a:solidFill>
                  <a:prstClr val="black"/>
                </a:solidFill>
                <a:ea typeface="Calibri"/>
                <a:cs typeface="Arial"/>
              </a:rPr>
              <a:t>desire, which is thought to be a “true” measure of desire</a:t>
            </a:r>
            <a:br>
              <a:rPr lang="en-CA" sz="2400" dirty="0">
                <a:solidFill>
                  <a:prstClr val="black"/>
                </a:solidFill>
                <a:ea typeface="+mn-ea"/>
                <a:cs typeface="+mn-cs"/>
              </a:rPr>
            </a:br>
            <a:endParaRPr lang="en-CA" sz="32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95108" y="1825625"/>
            <a:ext cx="5801784"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246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4362" y="151851"/>
            <a:ext cx="9603275" cy="1049235"/>
          </a:xfrm>
        </p:spPr>
        <p:txBody>
          <a:bodyPr/>
          <a:lstStyle/>
          <a:p>
            <a:r>
              <a:rPr lang="en-US" dirty="0" err="1"/>
              <a:t>Testestron</a:t>
            </a:r>
            <a:r>
              <a:rPr lang="en-US" dirty="0"/>
              <a:t> </a:t>
            </a:r>
            <a:r>
              <a:rPr lang="en-US" dirty="0" err="1"/>
              <a:t>undecoanat</a:t>
            </a:r>
            <a:endParaRPr lang="en-CA" dirty="0"/>
          </a:p>
        </p:txBody>
      </p:sp>
      <p:sp>
        <p:nvSpPr>
          <p:cNvPr id="3" name="Content Placeholder 2"/>
          <p:cNvSpPr>
            <a:spLocks noGrp="1"/>
          </p:cNvSpPr>
          <p:nvPr>
            <p:ph idx="1"/>
          </p:nvPr>
        </p:nvSpPr>
        <p:spPr>
          <a:xfrm>
            <a:off x="596762" y="1266554"/>
            <a:ext cx="10300875" cy="4680282"/>
          </a:xfrm>
        </p:spPr>
        <p:txBody>
          <a:bodyPr>
            <a:normAutofit fontScale="62500" lnSpcReduction="20000"/>
          </a:bodyPr>
          <a:lstStyle/>
          <a:p>
            <a:r>
              <a:rPr lang="en-CA" sz="3700" b="1" dirty="0">
                <a:solidFill>
                  <a:srgbClr val="2D2D32"/>
                </a:solidFill>
                <a:latin typeface="Roboto"/>
              </a:rPr>
              <a:t>Side effects</a:t>
            </a:r>
          </a:p>
          <a:p>
            <a:r>
              <a:rPr lang="en-CA" sz="3700" dirty="0">
                <a:solidFill>
                  <a:srgbClr val="787887"/>
                </a:solidFill>
                <a:latin typeface="Roboto"/>
              </a:rPr>
              <a:t>Major &amp; minor side effects for Testosterone </a:t>
            </a:r>
            <a:r>
              <a:rPr lang="en-CA" sz="3700" dirty="0" err="1">
                <a:solidFill>
                  <a:srgbClr val="787887"/>
                </a:solidFill>
                <a:latin typeface="Roboto"/>
              </a:rPr>
              <a:t>Undecanoate</a:t>
            </a:r>
            <a:r>
              <a:rPr lang="en-CA" sz="3700" dirty="0">
                <a:solidFill>
                  <a:srgbClr val="787887"/>
                </a:solidFill>
                <a:latin typeface="Roboto"/>
              </a:rPr>
              <a:t> 40 mg Capsule</a:t>
            </a:r>
          </a:p>
          <a:p>
            <a:pPr>
              <a:buFont typeface="Arial"/>
              <a:buChar char="•"/>
            </a:pPr>
            <a:r>
              <a:rPr lang="en-CA" sz="3700" dirty="0">
                <a:solidFill>
                  <a:srgbClr val="414146"/>
                </a:solidFill>
                <a:latin typeface="Roboto"/>
              </a:rPr>
              <a:t>Enlargement of breasts in males   </a:t>
            </a:r>
            <a:r>
              <a:rPr lang="en-CA" sz="3700" cap="all" dirty="0">
                <a:solidFill>
                  <a:srgbClr val="FF2D00"/>
                </a:solidFill>
                <a:latin typeface="Roboto"/>
              </a:rPr>
              <a:t>SEVERE</a:t>
            </a:r>
            <a:endParaRPr lang="en-CA" sz="3700" dirty="0">
              <a:solidFill>
                <a:srgbClr val="414146"/>
              </a:solidFill>
              <a:latin typeface="Roboto"/>
            </a:endParaRPr>
          </a:p>
          <a:p>
            <a:pPr>
              <a:buFont typeface="Arial"/>
              <a:buChar char="•"/>
            </a:pPr>
            <a:r>
              <a:rPr lang="en-CA" sz="3700" dirty="0">
                <a:solidFill>
                  <a:srgbClr val="414146"/>
                </a:solidFill>
                <a:latin typeface="Roboto"/>
              </a:rPr>
              <a:t>Weight </a:t>
            </a:r>
            <a:r>
              <a:rPr lang="en-CA" sz="3700" dirty="0" err="1">
                <a:solidFill>
                  <a:srgbClr val="414146"/>
                </a:solidFill>
                <a:latin typeface="Roboto"/>
              </a:rPr>
              <a:t>gain</a:t>
            </a:r>
            <a:r>
              <a:rPr lang="en-CA" sz="3700" cap="all" dirty="0" err="1">
                <a:solidFill>
                  <a:srgbClr val="FF2D00"/>
                </a:solidFill>
                <a:latin typeface="Roboto"/>
              </a:rPr>
              <a:t>SEVERE</a:t>
            </a:r>
            <a:endParaRPr lang="en-CA" sz="3700" dirty="0">
              <a:solidFill>
                <a:srgbClr val="414146"/>
              </a:solidFill>
              <a:latin typeface="Roboto"/>
            </a:endParaRPr>
          </a:p>
          <a:p>
            <a:pPr>
              <a:buFont typeface="Arial"/>
              <a:buChar char="•"/>
            </a:pPr>
            <a:r>
              <a:rPr lang="en-CA" sz="3700" dirty="0">
                <a:solidFill>
                  <a:srgbClr val="414146"/>
                </a:solidFill>
                <a:latin typeface="Roboto"/>
              </a:rPr>
              <a:t>Acne</a:t>
            </a:r>
          </a:p>
          <a:p>
            <a:pPr>
              <a:buFont typeface="Arial"/>
              <a:buChar char="•"/>
            </a:pPr>
            <a:r>
              <a:rPr lang="en-CA" sz="3700" dirty="0">
                <a:solidFill>
                  <a:srgbClr val="414146"/>
                </a:solidFill>
                <a:latin typeface="Roboto"/>
              </a:rPr>
              <a:t>Hair loss</a:t>
            </a:r>
          </a:p>
          <a:p>
            <a:pPr>
              <a:buFont typeface="Arial"/>
              <a:buChar char="•"/>
            </a:pPr>
            <a:r>
              <a:rPr lang="en-CA" sz="3700" dirty="0">
                <a:solidFill>
                  <a:srgbClr val="414146"/>
                </a:solidFill>
                <a:latin typeface="Roboto"/>
              </a:rPr>
              <a:t>Injection site pain</a:t>
            </a:r>
          </a:p>
          <a:p>
            <a:pPr>
              <a:buFont typeface="Arial"/>
              <a:buChar char="•"/>
            </a:pPr>
            <a:r>
              <a:rPr lang="en-CA" sz="3700" dirty="0">
                <a:solidFill>
                  <a:srgbClr val="414146"/>
                </a:solidFill>
                <a:latin typeface="Roboto"/>
              </a:rPr>
              <a:t>Gum or mouth irritation</a:t>
            </a:r>
          </a:p>
          <a:p>
            <a:pPr>
              <a:buFont typeface="Arial"/>
              <a:buChar char="•"/>
            </a:pPr>
            <a:r>
              <a:rPr lang="en-CA" sz="3700" dirty="0">
                <a:solidFill>
                  <a:srgbClr val="414146"/>
                </a:solidFill>
                <a:latin typeface="Roboto"/>
              </a:rPr>
              <a:t>Change in taste</a:t>
            </a:r>
          </a:p>
          <a:p>
            <a:pPr>
              <a:buFont typeface="Arial"/>
              <a:buChar char="•"/>
            </a:pPr>
            <a:r>
              <a:rPr lang="en-CA" sz="3700" dirty="0">
                <a:solidFill>
                  <a:srgbClr val="414146"/>
                </a:solidFill>
                <a:latin typeface="Roboto"/>
              </a:rPr>
              <a:t>Dry mouth</a:t>
            </a:r>
          </a:p>
          <a:p>
            <a:pPr>
              <a:buFont typeface="Arial"/>
              <a:buChar char="•"/>
            </a:pPr>
            <a:r>
              <a:rPr lang="en-CA" sz="3700" dirty="0">
                <a:solidFill>
                  <a:srgbClr val="414146"/>
                </a:solidFill>
                <a:latin typeface="Roboto"/>
              </a:rPr>
              <a:t>Trouble sleeping</a:t>
            </a:r>
            <a:endParaRPr lang="en-CA" b="0" i="0" dirty="0">
              <a:solidFill>
                <a:srgbClr val="414146"/>
              </a:solidFill>
              <a:effectLst/>
              <a:latin typeface="Roboto"/>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033" y="3645024"/>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409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99C-51BD-4A15-E82E-F81A6BE5DC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09780E-36E9-C5B8-C232-A26AFD3DC499}"/>
              </a:ext>
            </a:extLst>
          </p:cNvPr>
          <p:cNvSpPr>
            <a:spLocks noGrp="1"/>
          </p:cNvSpPr>
          <p:nvPr>
            <p:ph idx="1"/>
          </p:nvPr>
        </p:nvSpPr>
        <p:spPr/>
        <p:txBody>
          <a:bodyPr>
            <a:normAutofit/>
          </a:bodyPr>
          <a:lstStyle/>
          <a:p>
            <a:r>
              <a:rPr lang="en-US" sz="2400" b="0" i="0" dirty="0">
                <a:solidFill>
                  <a:srgbClr val="1F1F1F"/>
                </a:solidFill>
                <a:effectLst/>
                <a:latin typeface="ElsevierGulliver"/>
              </a:rPr>
              <a:t>Circulating levels of sex steroids (estrogen, testosterone, progesterone), and their metabolites play a fundamental role in linking sexuality to reproduction. </a:t>
            </a:r>
          </a:p>
          <a:p>
            <a:endParaRPr lang="en-US" sz="2400" dirty="0">
              <a:solidFill>
                <a:srgbClr val="1F1F1F"/>
              </a:solidFill>
              <a:latin typeface="ElsevierGulliver"/>
            </a:endParaRPr>
          </a:p>
          <a:p>
            <a:r>
              <a:rPr lang="en-US" sz="2400" b="0" i="0" dirty="0">
                <a:solidFill>
                  <a:srgbClr val="1F1F1F"/>
                </a:solidFill>
                <a:effectLst/>
                <a:latin typeface="ElsevierGulliver"/>
              </a:rPr>
              <a:t>They target every tissue involved in the central and peripheral sexual response across the life span of women, and their effects become particularly evident when deprivation of sex steroids occurs</a:t>
            </a:r>
            <a:endParaRPr lang="en-US" sz="2400" dirty="0"/>
          </a:p>
        </p:txBody>
      </p:sp>
    </p:spTree>
    <p:extLst>
      <p:ext uri="{BB962C8B-B14F-4D97-AF65-F5344CB8AC3E}">
        <p14:creationId xmlns:p14="http://schemas.microsoft.com/office/powerpoint/2010/main" val="2912166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387424"/>
            <a:ext cx="9144000" cy="724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55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76120" y="0"/>
            <a:ext cx="36004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9"/>
            <a:ext cx="648867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41034" y="4947965"/>
            <a:ext cx="3186814" cy="1514261"/>
          </a:xfrm>
          <a:prstGeom prst="rect">
            <a:avLst/>
          </a:prstGeom>
        </p:spPr>
        <p:txBody>
          <a:bodyPr wrap="square">
            <a:spAutoFit/>
          </a:bodyPr>
          <a:lstStyle/>
          <a:p>
            <a:pPr marL="342900" indent="-228600">
              <a:spcBef>
                <a:spcPct val="20000"/>
              </a:spcBef>
              <a:buClr>
                <a:srgbClr val="31B6FD"/>
              </a:buClr>
              <a:buFont typeface="Arial" pitchFamily="34" charset="0"/>
              <a:buChar char="•"/>
            </a:pPr>
            <a:r>
              <a:rPr lang="en-CA" sz="2200" dirty="0" err="1">
                <a:solidFill>
                  <a:prstClr val="black"/>
                </a:solidFill>
                <a:latin typeface="Calibri"/>
                <a:hlinkClick r:id="rId4"/>
              </a:rPr>
              <a:t>Methyltestosterone</a:t>
            </a:r>
            <a:r>
              <a:rPr lang="en-CA" sz="2200" dirty="0">
                <a:solidFill>
                  <a:prstClr val="black"/>
                </a:solidFill>
                <a:latin typeface="Calibri"/>
              </a:rPr>
              <a:t> in combination with estrogen is (</a:t>
            </a:r>
            <a:r>
              <a:rPr lang="en-CA" sz="2200" dirty="0" err="1">
                <a:solidFill>
                  <a:prstClr val="black"/>
                </a:solidFill>
                <a:latin typeface="Calibri"/>
              </a:rPr>
              <a:t>Estratest</a:t>
            </a:r>
            <a:r>
              <a:rPr lang="en-CA" sz="2200" dirty="0">
                <a:solidFill>
                  <a:prstClr val="black"/>
                </a:solidFill>
                <a:latin typeface="Calibri"/>
              </a:rPr>
              <a:t>).</a:t>
            </a:r>
          </a:p>
          <a:p>
            <a:pPr marL="342900" indent="-228600">
              <a:spcBef>
                <a:spcPct val="20000"/>
              </a:spcBef>
              <a:buClr>
                <a:srgbClr val="31B6FD"/>
              </a:buClr>
              <a:buFont typeface="Arial" pitchFamily="34" charset="0"/>
              <a:buChar char="•"/>
            </a:pPr>
            <a:endParaRPr lang="en-CA" sz="2200" dirty="0">
              <a:solidFill>
                <a:prstClr val="black"/>
              </a:solidFill>
              <a:latin typeface="Calibri"/>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4" y="4675622"/>
            <a:ext cx="285908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95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538689" y="1340769"/>
            <a:ext cx="4845344" cy="4525963"/>
          </a:xfrm>
        </p:spPr>
        <p:txBody>
          <a:bodyPr>
            <a:normAutofit lnSpcReduction="10000"/>
          </a:bodyPr>
          <a:lstStyle/>
          <a:p>
            <a:r>
              <a:rPr lang="en-CA" dirty="0">
                <a:effectLst/>
              </a:rPr>
              <a:t> (</a:t>
            </a:r>
            <a:r>
              <a:rPr lang="en-CA" dirty="0">
                <a:effectLst/>
                <a:hlinkClick r:id="rId2"/>
              </a:rPr>
              <a:t>testosterone</a:t>
            </a:r>
            <a:r>
              <a:rPr lang="en-CA" dirty="0">
                <a:effectLst/>
              </a:rPr>
              <a:t>, </a:t>
            </a:r>
            <a:r>
              <a:rPr lang="en-CA" dirty="0" err="1">
                <a:effectLst/>
                <a:hlinkClick r:id="rId3"/>
              </a:rPr>
              <a:t>methyltestosterone</a:t>
            </a:r>
            <a:r>
              <a:rPr lang="en-CA" dirty="0">
                <a:effectLst/>
              </a:rPr>
              <a:t>) </a:t>
            </a:r>
          </a:p>
          <a:p>
            <a:r>
              <a:rPr lang="en-CA" sz="3600" b="1" dirty="0"/>
              <a:t>(oral, transdermal patch, topical gel) </a:t>
            </a:r>
            <a:r>
              <a:rPr lang="en-CA" dirty="0">
                <a:effectLst/>
              </a:rPr>
              <a:t> </a:t>
            </a:r>
          </a:p>
          <a:p>
            <a:pPr marL="0" indent="0">
              <a:buNone/>
            </a:pPr>
            <a:r>
              <a:rPr lang="en-CA" b="1" dirty="0">
                <a:effectLst/>
              </a:rPr>
              <a:t>transdermal testosterone patch delivering 300</a:t>
            </a:r>
            <a:r>
              <a:rPr lang="en-CA" sz="2000" dirty="0"/>
              <a:t>mcg/day</a:t>
            </a:r>
            <a:r>
              <a:rPr lang="en-CA" dirty="0">
                <a:effectLst/>
              </a:rPr>
              <a:t>  in postmenopausal (HSDD) .</a:t>
            </a:r>
          </a:p>
          <a:p>
            <a:r>
              <a:rPr lang="en-CA" sz="3600" b="1" dirty="0"/>
              <a:t>female sexual interest/arousal disorder</a:t>
            </a:r>
            <a:r>
              <a:rPr lang="en-CA" dirty="0">
                <a:solidFill>
                  <a:prstClr val="black"/>
                </a:solidFill>
              </a:rPr>
              <a:t> </a:t>
            </a:r>
            <a:r>
              <a:rPr lang="en-CA" sz="2800" dirty="0">
                <a:solidFill>
                  <a:prstClr val="black"/>
                </a:solidFill>
              </a:rPr>
              <a:t>(HSDD) </a:t>
            </a:r>
            <a:endParaRPr lang="en-CA" b="1"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5" y="1700808"/>
            <a:ext cx="397914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014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4119-34BF-7DF0-152E-93BE25F3BD4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0180B6A-BF3A-FF40-404A-5899AC740AF5}"/>
              </a:ext>
            </a:extLst>
          </p:cNvPr>
          <p:cNvPicPr>
            <a:picLocks noGrp="1" noChangeAspect="1"/>
          </p:cNvPicPr>
          <p:nvPr>
            <p:ph idx="1"/>
          </p:nvPr>
        </p:nvPicPr>
        <p:blipFill>
          <a:blip r:embed="rId2"/>
          <a:stretch>
            <a:fillRect/>
          </a:stretch>
        </p:blipFill>
        <p:spPr>
          <a:xfrm>
            <a:off x="838200" y="3156155"/>
            <a:ext cx="9881419" cy="3336720"/>
          </a:xfrm>
        </p:spPr>
      </p:pic>
      <p:pic>
        <p:nvPicPr>
          <p:cNvPr id="7" name="Picture 6">
            <a:extLst>
              <a:ext uri="{FF2B5EF4-FFF2-40B4-BE49-F238E27FC236}">
                <a16:creationId xmlns:a16="http://schemas.microsoft.com/office/drawing/2014/main" id="{4E49AC61-9483-19E7-16AE-19002980011F}"/>
              </a:ext>
            </a:extLst>
          </p:cNvPr>
          <p:cNvPicPr>
            <a:picLocks noChangeAspect="1"/>
          </p:cNvPicPr>
          <p:nvPr/>
        </p:nvPicPr>
        <p:blipFill>
          <a:blip r:embed="rId3"/>
          <a:stretch>
            <a:fillRect/>
          </a:stretch>
        </p:blipFill>
        <p:spPr>
          <a:xfrm>
            <a:off x="838200" y="365125"/>
            <a:ext cx="10515600" cy="2766447"/>
          </a:xfrm>
          <a:prstGeom prst="rect">
            <a:avLst/>
          </a:prstGeom>
        </p:spPr>
      </p:pic>
    </p:spTree>
    <p:extLst>
      <p:ext uri="{BB962C8B-B14F-4D97-AF65-F5344CB8AC3E}">
        <p14:creationId xmlns:p14="http://schemas.microsoft.com/office/powerpoint/2010/main" val="2518080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a:t>
            </a:r>
            <a:r>
              <a:rPr lang="en-CA" sz="2200" b="1" spc="0" dirty="0">
                <a:solidFill>
                  <a:prstClr val="black"/>
                </a:solidFill>
                <a:latin typeface="Calibri"/>
                <a:ea typeface="+mn-ea"/>
                <a:cs typeface="+mn-cs"/>
              </a:rPr>
              <a:t> Androgen therapy </a:t>
            </a:r>
            <a:endParaRPr lang="en-CA" dirty="0"/>
          </a:p>
        </p:txBody>
      </p:sp>
      <p:sp>
        <p:nvSpPr>
          <p:cNvPr id="3" name="Content Placeholder 2"/>
          <p:cNvSpPr>
            <a:spLocks noGrp="1"/>
          </p:cNvSpPr>
          <p:nvPr>
            <p:ph idx="1"/>
          </p:nvPr>
        </p:nvSpPr>
        <p:spPr/>
        <p:txBody>
          <a:bodyPr>
            <a:normAutofit lnSpcReduction="10000"/>
          </a:bodyPr>
          <a:lstStyle/>
          <a:p>
            <a:r>
              <a:rPr lang="en-CA" dirty="0">
                <a:effectLst/>
              </a:rPr>
              <a:t> </a:t>
            </a:r>
            <a:endParaRPr lang="en-CA" b="1" dirty="0">
              <a:effectLst/>
            </a:endParaRPr>
          </a:p>
          <a:p>
            <a:r>
              <a:rPr lang="en-CA" sz="2400" dirty="0"/>
              <a:t>metabolic, or other adverse health effects .</a:t>
            </a:r>
          </a:p>
          <a:p>
            <a:r>
              <a:rPr lang="en-CA" sz="2400" b="1" dirty="0"/>
              <a:t>cardiovascular disease, hepatic disease, endometrial hyperplasia or cancer, or breast cancer.</a:t>
            </a:r>
          </a:p>
          <a:p>
            <a:r>
              <a:rPr lang="en-CA" sz="4800" dirty="0"/>
              <a:t> </a:t>
            </a:r>
            <a:r>
              <a:rPr lang="en-CA" sz="4000" b="1" dirty="0">
                <a:solidFill>
                  <a:prstClr val="black"/>
                </a:solidFill>
                <a:latin typeface="BrowalliaUPC" panose="020B0604020202020204" pitchFamily="34" charset="-34"/>
                <a:cs typeface="BrowalliaUPC" panose="020B0604020202020204" pitchFamily="34" charset="-34"/>
              </a:rPr>
              <a:t>hirsutism and acne, are usually mild; irreversible </a:t>
            </a:r>
            <a:r>
              <a:rPr lang="en-CA" sz="4000" b="1" dirty="0" err="1">
                <a:solidFill>
                  <a:prstClr val="black"/>
                </a:solidFill>
                <a:latin typeface="BrowalliaUPC" panose="020B0604020202020204" pitchFamily="34" charset="-34"/>
                <a:cs typeface="BrowalliaUPC" panose="020B0604020202020204" pitchFamily="34" charset="-34"/>
              </a:rPr>
              <a:t>virilizing</a:t>
            </a:r>
            <a:r>
              <a:rPr lang="en-CA" sz="4000" b="1" dirty="0">
                <a:solidFill>
                  <a:prstClr val="black"/>
                </a:solidFill>
                <a:latin typeface="BrowalliaUPC" panose="020B0604020202020204" pitchFamily="34" charset="-34"/>
                <a:cs typeface="BrowalliaUPC" panose="020B0604020202020204" pitchFamily="34" charset="-34"/>
              </a:rPr>
              <a:t> changes (</a:t>
            </a:r>
            <a:r>
              <a:rPr lang="en-CA" sz="4000" b="1" dirty="0" err="1">
                <a:solidFill>
                  <a:prstClr val="black"/>
                </a:solidFill>
                <a:latin typeface="BrowalliaUPC" panose="020B0604020202020204" pitchFamily="34" charset="-34"/>
                <a:cs typeface="BrowalliaUPC" panose="020B0604020202020204" pitchFamily="34" charset="-34"/>
              </a:rPr>
              <a:t>eg</a:t>
            </a:r>
            <a:r>
              <a:rPr lang="en-CA" sz="4000" b="1" dirty="0">
                <a:solidFill>
                  <a:prstClr val="black"/>
                </a:solidFill>
                <a:latin typeface="BrowalliaUPC" panose="020B0604020202020204" pitchFamily="34" charset="-34"/>
                <a:cs typeface="BrowalliaUPC" panose="020B0604020202020204" pitchFamily="34" charset="-34"/>
              </a:rPr>
              <a:t>, voice deepening, </a:t>
            </a:r>
            <a:r>
              <a:rPr lang="en-CA" sz="4000" b="1" dirty="0" err="1">
                <a:solidFill>
                  <a:prstClr val="black"/>
                </a:solidFill>
                <a:latin typeface="BrowalliaUPC" panose="020B0604020202020204" pitchFamily="34" charset="-34"/>
                <a:cs typeface="BrowalliaUPC" panose="020B0604020202020204" pitchFamily="34" charset="-34"/>
              </a:rPr>
              <a:t>clitoromegaly</a:t>
            </a:r>
            <a:r>
              <a:rPr lang="en-CA" sz="4000" b="1" dirty="0">
                <a:solidFill>
                  <a:prstClr val="black"/>
                </a:solidFill>
                <a:latin typeface="BrowalliaUPC" panose="020B0604020202020204" pitchFamily="34" charset="-34"/>
                <a:cs typeface="BrowalliaUPC" panose="020B0604020202020204" pitchFamily="34" charset="-34"/>
              </a:rPr>
              <a:t>) are rare and occur only with excessive dosing.</a:t>
            </a:r>
            <a:endParaRPr lang="en-CA" sz="4800" b="1" dirty="0">
              <a:latin typeface="BrowalliaUPC" panose="020B0604020202020204" pitchFamily="34" charset="-34"/>
              <a:cs typeface="BrowalliaUPC" panose="020B0604020202020204" pitchFamily="34" charset="-34"/>
            </a:endParaRPr>
          </a:p>
          <a:p>
            <a:r>
              <a:rPr lang="en-CA" sz="2400" dirty="0"/>
              <a:t>For reproductive age women, androgen therapy should rarely be used, given a low likelihood that decreased</a:t>
            </a:r>
          </a:p>
        </p:txBody>
      </p:sp>
    </p:spTree>
    <p:extLst>
      <p:ext uri="{BB962C8B-B14F-4D97-AF65-F5344CB8AC3E}">
        <p14:creationId xmlns:p14="http://schemas.microsoft.com/office/powerpoint/2010/main" val="2762712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747936" y="3789042"/>
            <a:ext cx="6788490" cy="2365723"/>
          </a:xfrm>
        </p:spPr>
        <p:txBody>
          <a:bodyPr>
            <a:normAutofit/>
          </a:bodyPr>
          <a:lstStyle/>
          <a:p>
            <a:pPr marL="0" indent="0">
              <a:buNone/>
            </a:pPr>
            <a:r>
              <a:rPr lang="en-CA" sz="3600" b="1" dirty="0"/>
              <a:t>Vaginally administered DHEA 1%compared with placebo improved sexual desire, arousal, lubrication, orgasm</a:t>
            </a:r>
            <a:r>
              <a:rPr lang="en-CA" dirty="0">
                <a:effectLs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176" y="1268760"/>
            <a:ext cx="2857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1960963"/>
            <a:ext cx="4572000" cy="1107996"/>
          </a:xfrm>
          <a:prstGeom prst="rect">
            <a:avLst/>
          </a:prstGeom>
        </p:spPr>
        <p:txBody>
          <a:bodyPr>
            <a:spAutoFit/>
          </a:bodyPr>
          <a:lstStyle/>
          <a:p>
            <a:r>
              <a:rPr lang="en-CA" sz="2200" dirty="0">
                <a:solidFill>
                  <a:prstClr val="black"/>
                </a:solidFill>
                <a:latin typeface="Calibri"/>
              </a:rPr>
              <a:t>DHEA is available doses of 25 to 50 mg/d raise circulating androgen levels into the physiologic range </a:t>
            </a:r>
            <a:endParaRPr lang="en-CA" dirty="0">
              <a:solidFill>
                <a:prstClr val="black"/>
              </a:solidFill>
              <a:latin typeface="Calibri"/>
            </a:endParaRPr>
          </a:p>
        </p:txBody>
      </p:sp>
    </p:spTree>
    <p:extLst>
      <p:ext uri="{BB962C8B-B14F-4D97-AF65-F5344CB8AC3E}">
        <p14:creationId xmlns:p14="http://schemas.microsoft.com/office/powerpoint/2010/main" val="30714422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A623-FCB7-C372-F9EB-5E074BDAEE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A168F8-4A32-871D-93E7-ABFDDE684BBF}"/>
              </a:ext>
            </a:extLst>
          </p:cNvPr>
          <p:cNvSpPr>
            <a:spLocks noGrp="1"/>
          </p:cNvSpPr>
          <p:nvPr>
            <p:ph idx="1"/>
          </p:nvPr>
        </p:nvSpPr>
        <p:spPr>
          <a:xfrm>
            <a:off x="1294362" y="1521502"/>
            <a:ext cx="9603275" cy="5336498"/>
          </a:xfrm>
        </p:spPr>
        <p:txBody>
          <a:bodyPr>
            <a:normAutofit lnSpcReduction="10000"/>
          </a:bodyPr>
          <a:lstStyle/>
          <a:p>
            <a:pPr algn="l"/>
            <a:r>
              <a:rPr lang="en-US" b="0" i="0" dirty="0">
                <a:solidFill>
                  <a:srgbClr val="080808"/>
                </a:solidFill>
                <a:effectLst/>
                <a:highlight>
                  <a:srgbClr val="FFFFFF"/>
                </a:highlight>
                <a:latin typeface="mayo-sans"/>
              </a:rPr>
              <a:t>Possible treatments for female sexual dysfunction might include:</a:t>
            </a:r>
          </a:p>
          <a:p>
            <a:pPr algn="l">
              <a:buFont typeface="Arial" panose="020B0604020202020204" pitchFamily="34" charset="0"/>
              <a:buChar char="•"/>
            </a:pPr>
            <a:r>
              <a:rPr lang="en-US" b="1" i="0" dirty="0">
                <a:solidFill>
                  <a:srgbClr val="080808"/>
                </a:solidFill>
                <a:effectLst/>
                <a:highlight>
                  <a:srgbClr val="FFFFFF"/>
                </a:highlight>
                <a:latin typeface="mayo-sans"/>
              </a:rPr>
              <a:t>Estrogen therapy.</a:t>
            </a:r>
            <a:r>
              <a:rPr lang="en-US" b="0" i="0" dirty="0">
                <a:solidFill>
                  <a:srgbClr val="080808"/>
                </a:solidFill>
                <a:effectLst/>
                <a:highlight>
                  <a:srgbClr val="FFFFFF"/>
                </a:highlight>
                <a:latin typeface="mayo-sans"/>
              </a:rPr>
              <a:t> Localized estrogen therapy comes in the form of a vaginal ring, cream or tablet.</a:t>
            </a:r>
          </a:p>
          <a:p>
            <a:pPr marL="0" indent="0" algn="l">
              <a:buNone/>
            </a:pPr>
            <a:r>
              <a:rPr lang="en-US" b="0" i="0" dirty="0">
                <a:solidFill>
                  <a:srgbClr val="080808"/>
                </a:solidFill>
                <a:effectLst/>
                <a:highlight>
                  <a:srgbClr val="FFFFFF"/>
                </a:highlight>
                <a:latin typeface="mayo-san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0" i="0" dirty="0">
                <a:solidFill>
                  <a:srgbClr val="080808"/>
                </a:solidFill>
                <a:effectLst/>
                <a:highlight>
                  <a:srgbClr val="FFFFFF"/>
                </a:highlight>
                <a:latin typeface="mayo-sans"/>
              </a:rPr>
              <a:t>This therapy benefits sexual function by improving vaginal tone and</a:t>
            </a: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 low dose vaginal estrogen therapy alone is highly effective in treating atrophic changes and dyspareunia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 Sexual interest, arousal, and response often improve subsequent to improved vaginal health and comfort during sexual activity</a:t>
            </a:r>
            <a:r>
              <a:rPr lang="en-US" b="0" i="0" dirty="0">
                <a:solidFill>
                  <a:srgbClr val="080808"/>
                </a:solidFill>
                <a:effectLst/>
                <a:highlight>
                  <a:srgbClr val="FFFFFF"/>
                </a:highlight>
                <a:latin typeface="mayo-sans"/>
              </a:rPr>
              <a:t> elasticity, increasing vaginal blood flow and enhancing lubrication.</a:t>
            </a:r>
          </a:p>
          <a:p>
            <a:endParaRPr lang="en-US" dirty="0"/>
          </a:p>
        </p:txBody>
      </p:sp>
    </p:spTree>
    <p:extLst>
      <p:ext uri="{BB962C8B-B14F-4D97-AF65-F5344CB8AC3E}">
        <p14:creationId xmlns:p14="http://schemas.microsoft.com/office/powerpoint/2010/main" val="33055525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387424"/>
            <a:ext cx="9144000" cy="734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913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1864" y="116632"/>
            <a:ext cx="6048672"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26820" y="1758702"/>
            <a:ext cx="4572000" cy="3268587"/>
          </a:xfrm>
          <a:prstGeom prst="rect">
            <a:avLst/>
          </a:prstGeom>
        </p:spPr>
        <p:txBody>
          <a:bodyPr>
            <a:spAutoFit/>
          </a:bodyPr>
          <a:lstStyle/>
          <a:p>
            <a:pPr marL="342900" indent="-342900">
              <a:spcBef>
                <a:spcPct val="20000"/>
              </a:spcBef>
              <a:buFont typeface="Arial" panose="020B0604020202020204" pitchFamily="34" charset="0"/>
              <a:buChar char="•"/>
            </a:pPr>
            <a:r>
              <a:rPr lang="en-CA" sz="3600" b="1" dirty="0" err="1">
                <a:solidFill>
                  <a:prstClr val="black"/>
                </a:solidFill>
                <a:latin typeface="Calibri"/>
                <a:hlinkClick r:id="rId3"/>
              </a:rPr>
              <a:t>Ospemifene</a:t>
            </a:r>
            <a:r>
              <a:rPr lang="en-CA" sz="3200" dirty="0">
                <a:solidFill>
                  <a:prstClr val="black"/>
                </a:solidFill>
                <a:latin typeface="Calibri"/>
              </a:rPr>
              <a:t>(SERM) is the first oral treatment approved by the</a:t>
            </a:r>
            <a:r>
              <a:rPr lang="en-CA" sz="3600" b="1" dirty="0">
                <a:solidFill>
                  <a:prstClr val="black"/>
                </a:solidFill>
                <a:latin typeface="Calibri"/>
              </a:rPr>
              <a:t> FDA </a:t>
            </a:r>
            <a:r>
              <a:rPr lang="en-CA" sz="3200" dirty="0">
                <a:solidFill>
                  <a:prstClr val="black"/>
                </a:solidFill>
                <a:latin typeface="Calibri"/>
              </a:rPr>
              <a:t>for the treatment of </a:t>
            </a:r>
            <a:r>
              <a:rPr lang="en-CA" sz="3200" b="1" dirty="0">
                <a:solidFill>
                  <a:prstClr val="black"/>
                </a:solidFill>
                <a:latin typeface="Calibri"/>
              </a:rPr>
              <a:t>dyspareunia</a:t>
            </a:r>
            <a:r>
              <a:rPr lang="en-CA" sz="3200" dirty="0">
                <a:solidFill>
                  <a:prstClr val="black"/>
                </a:solidFill>
                <a:latin typeface="Calibri"/>
              </a:rPr>
              <a:t> with </a:t>
            </a:r>
            <a:r>
              <a:rPr lang="en-CA" sz="3200" b="1" dirty="0" err="1">
                <a:solidFill>
                  <a:prstClr val="black"/>
                </a:solidFill>
                <a:latin typeface="Calibri"/>
              </a:rPr>
              <a:t>vulvovaginal</a:t>
            </a:r>
            <a:r>
              <a:rPr lang="en-CA" sz="3200" b="1" dirty="0">
                <a:solidFill>
                  <a:prstClr val="black"/>
                </a:solidFill>
                <a:latin typeface="Calibri"/>
              </a:rPr>
              <a:t> atrophy</a:t>
            </a:r>
          </a:p>
        </p:txBody>
      </p:sp>
    </p:spTree>
    <p:extLst>
      <p:ext uri="{BB962C8B-B14F-4D97-AF65-F5344CB8AC3E}">
        <p14:creationId xmlns:p14="http://schemas.microsoft.com/office/powerpoint/2010/main" val="752947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FE6D-F3CA-9A74-C3A2-E5360BCA1ADF}"/>
              </a:ext>
            </a:extLst>
          </p:cNvPr>
          <p:cNvSpPr>
            <a:spLocks noGrp="1"/>
          </p:cNvSpPr>
          <p:nvPr>
            <p:ph type="title"/>
          </p:nvPr>
        </p:nvSpPr>
        <p:spPr/>
        <p:txBody>
          <a:bodyPr/>
          <a:lstStyle/>
          <a:p>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medical treatment of orgasmic</a:t>
            </a:r>
            <a:endParaRPr lang="en-US" dirty="0"/>
          </a:p>
        </p:txBody>
      </p:sp>
      <p:sp>
        <p:nvSpPr>
          <p:cNvPr id="3" name="Content Placeholder 2">
            <a:extLst>
              <a:ext uri="{FF2B5EF4-FFF2-40B4-BE49-F238E27FC236}">
                <a16:creationId xmlns:a16="http://schemas.microsoft.com/office/drawing/2014/main" id="{B44297A4-817F-7531-2F3A-F9159E017EA3}"/>
              </a:ext>
            </a:extLst>
          </p:cNvPr>
          <p:cNvSpPr>
            <a:spLocks noGrp="1"/>
          </p:cNvSpPr>
          <p:nvPr>
            <p:ph idx="1"/>
          </p:nvPr>
        </p:nvSpPr>
        <p:spPr>
          <a:xfrm>
            <a:off x="838200" y="1825625"/>
            <a:ext cx="8143568" cy="4351338"/>
          </a:xfrm>
        </p:spPr>
        <p:txBody>
          <a:bodyPr>
            <a:normAutofit fontScale="85000" lnSpcReduction="20000"/>
          </a:bodyPr>
          <a:lstStyle/>
          <a:p>
            <a:r>
              <a:rPr lang="en-US" dirty="0"/>
              <a:t>is challenging</a:t>
            </a:r>
          </a:p>
          <a:p>
            <a:r>
              <a:rPr lang="en-US" dirty="0"/>
              <a:t> there have been reports of success </a:t>
            </a:r>
            <a:r>
              <a:rPr lang="en-US" dirty="0">
                <a:solidFill>
                  <a:srgbClr val="FF0000"/>
                </a:solidFill>
              </a:rPr>
              <a:t>with mindfulness, yoga, the use of sex toys, and sex therapy.</a:t>
            </a:r>
          </a:p>
          <a:p>
            <a:endParaRPr lang="en-US" dirty="0">
              <a:solidFill>
                <a:srgbClr val="FF0000"/>
              </a:solidFill>
            </a:endParaRPr>
          </a:p>
          <a:p>
            <a:r>
              <a:rPr lang="en-US" dirty="0">
                <a:solidFill>
                  <a:srgbClr val="FF0000"/>
                </a:solidFill>
              </a:rPr>
              <a:t> Directed masturbation </a:t>
            </a:r>
            <a:r>
              <a:rPr lang="en-US" dirty="0"/>
              <a:t>has demonstrated efficacy for women with lifelong anorgasmia.</a:t>
            </a:r>
          </a:p>
          <a:p>
            <a:endParaRPr lang="en-US" dirty="0"/>
          </a:p>
          <a:p>
            <a:r>
              <a:rPr lang="en-US" dirty="0"/>
              <a:t> As previously noted, SSRIs have been linked to delayed or absent orgasms and can be dose reduced, replaced with other psychiatric medications, or combined with </a:t>
            </a:r>
            <a:r>
              <a:rPr lang="en-US" dirty="0" err="1"/>
              <a:t>buproprion</a:t>
            </a:r>
            <a:r>
              <a:rPr lang="en-US" dirty="0"/>
              <a:t>.</a:t>
            </a:r>
          </a:p>
          <a:p>
            <a:endParaRPr lang="en-US" dirty="0"/>
          </a:p>
          <a:p>
            <a:r>
              <a:rPr lang="en-US" dirty="0"/>
              <a:t>.</a:t>
            </a:r>
          </a:p>
        </p:txBody>
      </p:sp>
      <p:pic>
        <p:nvPicPr>
          <p:cNvPr id="4" name="Picture 3">
            <a:extLst>
              <a:ext uri="{FF2B5EF4-FFF2-40B4-BE49-F238E27FC236}">
                <a16:creationId xmlns:a16="http://schemas.microsoft.com/office/drawing/2014/main" id="{55BD8B11-CA56-564E-1A60-5C6FE56DE2EE}"/>
              </a:ext>
            </a:extLst>
          </p:cNvPr>
          <p:cNvPicPr>
            <a:picLocks noChangeAspect="1"/>
          </p:cNvPicPr>
          <p:nvPr/>
        </p:nvPicPr>
        <p:blipFill>
          <a:blip r:embed="rId2"/>
          <a:stretch>
            <a:fillRect/>
          </a:stretch>
        </p:blipFill>
        <p:spPr>
          <a:xfrm>
            <a:off x="8819536" y="365125"/>
            <a:ext cx="3111756" cy="3616940"/>
          </a:xfrm>
          <a:prstGeom prst="rect">
            <a:avLst/>
          </a:prstGeom>
        </p:spPr>
      </p:pic>
    </p:spTree>
    <p:extLst>
      <p:ext uri="{BB962C8B-B14F-4D97-AF65-F5344CB8AC3E}">
        <p14:creationId xmlns:p14="http://schemas.microsoft.com/office/powerpoint/2010/main" val="224288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451579" y="804520"/>
            <a:ext cx="9603275" cy="5532112"/>
          </a:xfrm>
        </p:spPr>
        <p:txBody>
          <a:bodyPr>
            <a:normAutofit fontScale="85000" lnSpcReduction="20000"/>
          </a:bodyPr>
          <a:lstStyle/>
          <a:p>
            <a:pPr>
              <a:lnSpc>
                <a:spcPct val="115000"/>
              </a:lnSpc>
              <a:spcAft>
                <a:spcPts val="1000"/>
              </a:spcAft>
            </a:pPr>
            <a:r>
              <a:rPr lang="en-CA" sz="4400" b="1" dirty="0">
                <a:solidFill>
                  <a:srgbClr val="FF0000"/>
                </a:solidFill>
                <a:ea typeface="Calibri"/>
                <a:cs typeface="Arial"/>
              </a:rPr>
              <a:t>Sex hormones, specifically </a:t>
            </a:r>
          </a:p>
          <a:p>
            <a:pPr>
              <a:lnSpc>
                <a:spcPct val="115000"/>
              </a:lnSpc>
              <a:spcAft>
                <a:spcPts val="1000"/>
              </a:spcAft>
            </a:pPr>
            <a:r>
              <a:rPr lang="en-CA" sz="3600" b="1" dirty="0">
                <a:ea typeface="Calibri"/>
                <a:cs typeface="Arial"/>
              </a:rPr>
              <a:t>Androgens</a:t>
            </a:r>
          </a:p>
          <a:p>
            <a:pPr>
              <a:lnSpc>
                <a:spcPct val="115000"/>
              </a:lnSpc>
              <a:spcAft>
                <a:spcPts val="1000"/>
              </a:spcAft>
            </a:pPr>
            <a:r>
              <a:rPr lang="en-CA" sz="3600" b="1" dirty="0">
                <a:ea typeface="Calibri"/>
                <a:cs typeface="Arial"/>
              </a:rPr>
              <a:t> estrogens</a:t>
            </a:r>
          </a:p>
          <a:p>
            <a:pPr>
              <a:lnSpc>
                <a:spcPct val="115000"/>
              </a:lnSpc>
              <a:spcAft>
                <a:spcPts val="1000"/>
              </a:spcAft>
            </a:pPr>
            <a:r>
              <a:rPr lang="en-CA" sz="2900" b="1" dirty="0">
                <a:ea typeface="Calibri"/>
                <a:cs typeface="Arial"/>
              </a:rPr>
              <a:t>  </a:t>
            </a:r>
            <a:r>
              <a:rPr lang="en-CA" sz="3600" b="1" dirty="0" err="1">
                <a:ea typeface="Calibri"/>
                <a:cs typeface="Arial"/>
              </a:rPr>
              <a:t>progestins</a:t>
            </a:r>
            <a:endParaRPr lang="en-CA" sz="3600" b="1" dirty="0">
              <a:ea typeface="Calibri"/>
              <a:cs typeface="Arial"/>
            </a:endParaRPr>
          </a:p>
          <a:p>
            <a:pPr>
              <a:lnSpc>
                <a:spcPct val="115000"/>
              </a:lnSpc>
              <a:spcAft>
                <a:spcPts val="1000"/>
              </a:spcAft>
            </a:pPr>
            <a:r>
              <a:rPr lang="en-CA" sz="3600" b="1" dirty="0">
                <a:ea typeface="Calibri"/>
                <a:cs typeface="Arial"/>
              </a:rPr>
              <a:t> are also thought to affect female sexual interest</a:t>
            </a:r>
            <a:r>
              <a:rPr lang="en-CA" sz="2900" b="1" dirty="0">
                <a:ea typeface="Calibri"/>
                <a:cs typeface="Arial"/>
              </a:rPr>
              <a:t>  </a:t>
            </a:r>
            <a:r>
              <a:rPr lang="en-CA" sz="3600" b="1" dirty="0">
                <a:ea typeface="Calibri"/>
                <a:cs typeface="Arial"/>
              </a:rPr>
              <a:t>and function, but there is still some uncertainty as to which</a:t>
            </a:r>
            <a:r>
              <a:rPr lang="en-CA" sz="2900" b="1" dirty="0">
                <a:ea typeface="Calibri"/>
                <a:cs typeface="Arial"/>
              </a:rPr>
              <a:t> </a:t>
            </a:r>
            <a:r>
              <a:rPr lang="en-CA" sz="3600" b="1" dirty="0">
                <a:ea typeface="Calibri"/>
                <a:cs typeface="Arial"/>
              </a:rPr>
              <a:t>hormones are most important. </a:t>
            </a:r>
          </a:p>
          <a:p>
            <a:pPr>
              <a:lnSpc>
                <a:spcPct val="115000"/>
              </a:lnSpc>
              <a:spcAft>
                <a:spcPts val="1000"/>
              </a:spcAft>
            </a:pPr>
            <a:r>
              <a:rPr lang="en-CA" sz="3600" b="1" dirty="0">
                <a:solidFill>
                  <a:srgbClr val="FF0000"/>
                </a:solidFill>
                <a:ea typeface="Calibri"/>
                <a:cs typeface="Arial"/>
              </a:rPr>
              <a:t>Estrogens and androgens govern</a:t>
            </a:r>
            <a:endParaRPr lang="en-CA" sz="3300" b="1" dirty="0">
              <a:solidFill>
                <a:srgbClr val="FF0000"/>
              </a:solidFill>
              <a:ea typeface="Calibri"/>
              <a:cs typeface="Arial"/>
            </a:endParaRPr>
          </a:p>
          <a:p>
            <a:endParaRPr lang="en-CA" sz="2800" b="1" dirty="0"/>
          </a:p>
        </p:txBody>
      </p:sp>
    </p:spTree>
    <p:extLst>
      <p:ext uri="{BB962C8B-B14F-4D97-AF65-F5344CB8AC3E}">
        <p14:creationId xmlns:p14="http://schemas.microsoft.com/office/powerpoint/2010/main" val="232235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8C9E-4D76-9AE7-2315-1F304E289CB3}"/>
              </a:ext>
            </a:extLst>
          </p:cNvPr>
          <p:cNvSpPr>
            <a:spLocks noGrp="1"/>
          </p:cNvSpPr>
          <p:nvPr>
            <p:ph type="title"/>
          </p:nvPr>
        </p:nvSpPr>
        <p:spPr/>
        <p:txBody>
          <a:bodyPr/>
          <a:lstStyle/>
          <a:p>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The medical treatment of orgasmic</a:t>
            </a:r>
            <a:endParaRPr lang="en-US" dirty="0"/>
          </a:p>
        </p:txBody>
      </p:sp>
      <p:sp>
        <p:nvSpPr>
          <p:cNvPr id="3" name="Content Placeholder 2">
            <a:extLst>
              <a:ext uri="{FF2B5EF4-FFF2-40B4-BE49-F238E27FC236}">
                <a16:creationId xmlns:a16="http://schemas.microsoft.com/office/drawing/2014/main" id="{9BD45F7C-5D0B-F6DA-BC44-0C8925EE279D}"/>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Some clinicians have experimented with the off-label use of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00B0F0"/>
                </a:solidFill>
                <a:effectLst/>
                <a:uLnTx/>
                <a:uFillTx/>
                <a:latin typeface="Calibri" panose="020F0502020204030204"/>
                <a:ea typeface="+mn-ea"/>
                <a:cs typeface="+mn-cs"/>
              </a:rPr>
              <a:t>testosterone, dopamine agonists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200" b="0" i="0" u="none" strike="noStrike" kern="1200" cap="none" spc="0" normalizeH="0" baseline="0" noProof="0" dirty="0">
                <a:ln>
                  <a:noFill/>
                </a:ln>
                <a:solidFill>
                  <a:srgbClr val="00B0F0"/>
                </a:solidFill>
                <a:effectLst/>
                <a:uLnTx/>
                <a:uFillTx/>
                <a:latin typeface="Calibri" panose="020F0502020204030204"/>
                <a:ea typeface="+mn-ea"/>
                <a:cs typeface="+mn-cs"/>
              </a:rPr>
              <a:t>yohimbine hydrochloride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encouraging results, although there are no clinical trials to currently support their usage.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randomized controlled trial published in the Journal of the American Medical Association demonstrated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that sildenafil improved orgasm in women on SSRIs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better than placebo.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Small cohort studies have shown high patient satisfaction rates with surgery </a:t>
            </a: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or CO2 laser treatment in patients with clitoral phimosis</a:t>
            </a:r>
            <a:endParaRPr lang="en-US" dirty="0">
              <a:solidFill>
                <a:srgbClr val="0070C0"/>
              </a:solidFill>
            </a:endParaRPr>
          </a:p>
        </p:txBody>
      </p:sp>
    </p:spTree>
    <p:extLst>
      <p:ext uri="{BB962C8B-B14F-4D97-AF65-F5344CB8AC3E}">
        <p14:creationId xmlns:p14="http://schemas.microsoft.com/office/powerpoint/2010/main" val="24839560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4371-48E2-5DD6-9D5F-39A093AC8DEC}"/>
              </a:ext>
            </a:extLst>
          </p:cNvPr>
          <p:cNvSpPr>
            <a:spLocks noGrp="1"/>
          </p:cNvSpPr>
          <p:nvPr>
            <p:ph type="title"/>
          </p:nvPr>
        </p:nvSpPr>
        <p:spPr/>
        <p:txBody>
          <a:bodyPr>
            <a:normAutofit fontScale="90000"/>
          </a:bodyPr>
          <a:lstStyle/>
          <a:p>
            <a:pPr marL="228600" marR="0" lvl="0" indent="-228600" defTabSz="914400" rtl="0" eaLnBrk="1" fontAlgn="auto" latinLnBrk="0" hangingPunct="1">
              <a:lnSpc>
                <a:spcPct val="90000"/>
              </a:lnSpc>
              <a:spcBef>
                <a:spcPts val="1000"/>
              </a:spcBef>
              <a:spcAft>
                <a:spcPts val="0"/>
              </a:spcAft>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Summary of diagnosis and treatment of female sexual dysfunction Diagnosis Treatment</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p>
        </p:txBody>
      </p:sp>
      <p:sp>
        <p:nvSpPr>
          <p:cNvPr id="3" name="Content Placeholder 2">
            <a:extLst>
              <a:ext uri="{FF2B5EF4-FFF2-40B4-BE49-F238E27FC236}">
                <a16:creationId xmlns:a16="http://schemas.microsoft.com/office/drawing/2014/main" id="{06F6E3EA-2974-4B88-3BEA-845ECD5BEE3D}"/>
              </a:ext>
            </a:extLst>
          </p:cNvPr>
          <p:cNvSpPr>
            <a:spLocks noGrp="1"/>
          </p:cNvSpPr>
          <p:nvPr>
            <p:ph idx="1"/>
          </p:nvPr>
        </p:nvSpPr>
        <p:spPr/>
        <p:txBody>
          <a:bodyPr>
            <a:normAutofit/>
          </a:bodyPr>
          <a:lstStyle/>
          <a:p>
            <a:r>
              <a:rPr lang="en-US" dirty="0"/>
              <a:t>. Sexual pain Local hormone therapy Counselling Pelvic physiotherapy Vaginal/rectal suppositories Topical lidocaine Capsaicin </a:t>
            </a:r>
            <a:r>
              <a:rPr lang="en-US" dirty="0" err="1"/>
              <a:t>Vestibulectomy</a:t>
            </a:r>
            <a:endParaRPr lang="en-US" dirty="0"/>
          </a:p>
          <a:p>
            <a:r>
              <a:rPr lang="en-US" dirty="0"/>
              <a:t> Low desire Hormonal therapy Counselling </a:t>
            </a:r>
            <a:r>
              <a:rPr lang="en-US" dirty="0" err="1"/>
              <a:t>Buproprion</a:t>
            </a:r>
            <a:r>
              <a:rPr lang="en-US" dirty="0"/>
              <a:t> Flibanserin (not available in Canada)</a:t>
            </a:r>
          </a:p>
          <a:p>
            <a:r>
              <a:rPr lang="en-US" dirty="0"/>
              <a:t> Low arousal Hormonal therapy Counselling PDE5 inhibitors (e.g., sildenafil) </a:t>
            </a:r>
          </a:p>
          <a:p>
            <a:r>
              <a:rPr lang="en-US" dirty="0"/>
              <a:t>Orgasmic dysfunction Mindfulness, sex therapy Hormonal therapy </a:t>
            </a:r>
            <a:r>
              <a:rPr lang="en-US" dirty="0" err="1"/>
              <a:t>Buprioprion</a:t>
            </a:r>
            <a:r>
              <a:rPr lang="en-US" dirty="0"/>
              <a:t> PDE inhibitors (e.g., sildenafil) Yohimbine hydrocholoride </a:t>
            </a:r>
          </a:p>
        </p:txBody>
      </p:sp>
    </p:spTree>
    <p:extLst>
      <p:ext uri="{BB962C8B-B14F-4D97-AF65-F5344CB8AC3E}">
        <p14:creationId xmlns:p14="http://schemas.microsoft.com/office/powerpoint/2010/main" val="1620243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3BD5F-9FEC-195C-384E-E2AFF872D84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C8C3B69-C809-2D98-C245-0C41DD98EFD7}"/>
              </a:ext>
            </a:extLst>
          </p:cNvPr>
          <p:cNvPicPr>
            <a:picLocks noGrp="1" noChangeAspect="1"/>
          </p:cNvPicPr>
          <p:nvPr>
            <p:ph idx="1"/>
          </p:nvPr>
        </p:nvPicPr>
        <p:blipFill>
          <a:blip r:embed="rId2"/>
          <a:stretch>
            <a:fillRect/>
          </a:stretch>
        </p:blipFill>
        <p:spPr>
          <a:xfrm>
            <a:off x="272717" y="365124"/>
            <a:ext cx="10844462" cy="6492875"/>
          </a:xfrm>
        </p:spPr>
      </p:pic>
    </p:spTree>
    <p:extLst>
      <p:ext uri="{BB962C8B-B14F-4D97-AF65-F5344CB8AC3E}">
        <p14:creationId xmlns:p14="http://schemas.microsoft.com/office/powerpoint/2010/main" val="1905254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7EF04D-A2B9-4C7F-A958-FD82F55839D1}"/>
              </a:ext>
            </a:extLst>
          </p:cNvPr>
          <p:cNvSpPr txBox="1"/>
          <p:nvPr/>
        </p:nvSpPr>
        <p:spPr>
          <a:xfrm>
            <a:off x="665795" y="4444922"/>
            <a:ext cx="61361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C7C"/>
                </a:solidFill>
                <a:effectLst/>
                <a:uLnTx/>
                <a:uFillTx/>
                <a:latin typeface="Calibri" panose="020F0502020204030204"/>
                <a:ea typeface="+mn-ea"/>
                <a:cs typeface="+mn-cs"/>
              </a:rPr>
              <a:t>Category: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Libido &amp; Energy Booster for Men and Women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220271B-624F-470F-BE77-26D34E0137B7}"/>
              </a:ext>
            </a:extLst>
          </p:cNvPr>
          <p:cNvPicPr>
            <a:picLocks noChangeAspect="1"/>
          </p:cNvPicPr>
          <p:nvPr/>
        </p:nvPicPr>
        <p:blipFill>
          <a:blip r:embed="rId2"/>
          <a:stretch>
            <a:fillRect/>
          </a:stretch>
        </p:blipFill>
        <p:spPr>
          <a:xfrm>
            <a:off x="1781402" y="2413078"/>
            <a:ext cx="4042869" cy="1276870"/>
          </a:xfrm>
          <a:prstGeom prst="rect">
            <a:avLst/>
          </a:prstGeom>
        </p:spPr>
      </p:pic>
      <p:pic>
        <p:nvPicPr>
          <p:cNvPr id="10" name="Picture 9">
            <a:extLst>
              <a:ext uri="{FF2B5EF4-FFF2-40B4-BE49-F238E27FC236}">
                <a16:creationId xmlns:a16="http://schemas.microsoft.com/office/drawing/2014/main" id="{2F0F66CC-9CF8-4AB1-AA21-717D8B661032}"/>
              </a:ext>
            </a:extLst>
          </p:cNvPr>
          <p:cNvPicPr>
            <a:picLocks noChangeAspect="1"/>
          </p:cNvPicPr>
          <p:nvPr/>
        </p:nvPicPr>
        <p:blipFill rotWithShape="1">
          <a:blip r:embed="rId3">
            <a:extLst>
              <a:ext uri="{28A0092B-C50C-407E-A947-70E740481C1C}">
                <a14:useLocalDpi xmlns:a14="http://schemas.microsoft.com/office/drawing/2010/main" val="0"/>
              </a:ext>
            </a:extLst>
          </a:blip>
          <a:srcRect l="20405" t="17166" r="18321" b="17000"/>
          <a:stretch/>
        </p:blipFill>
        <p:spPr>
          <a:xfrm>
            <a:off x="8346795" y="1257300"/>
            <a:ext cx="2800351" cy="4514850"/>
          </a:xfrm>
          <a:prstGeom prst="rect">
            <a:avLst/>
          </a:prstGeom>
        </p:spPr>
      </p:pic>
      <p:pic>
        <p:nvPicPr>
          <p:cNvPr id="11" name="Picture 10">
            <a:extLst>
              <a:ext uri="{FF2B5EF4-FFF2-40B4-BE49-F238E27FC236}">
                <a16:creationId xmlns:a16="http://schemas.microsoft.com/office/drawing/2014/main" id="{BCEA6653-DAF6-4B0C-911E-BD844F29B271}"/>
              </a:ext>
            </a:extLst>
          </p:cNvPr>
          <p:cNvPicPr>
            <a:picLocks noChangeAspect="1"/>
          </p:cNvPicPr>
          <p:nvPr/>
        </p:nvPicPr>
        <p:blipFill>
          <a:blip r:embed="rId4">
            <a:alphaModFix amt="6000"/>
          </a:blip>
          <a:stretch>
            <a:fillRect/>
          </a:stretch>
        </p:blipFill>
        <p:spPr>
          <a:xfrm>
            <a:off x="-377883" y="-167613"/>
            <a:ext cx="9926876" cy="7715121"/>
          </a:xfrm>
          <a:prstGeom prst="rect">
            <a:avLst/>
          </a:prstGeom>
        </p:spPr>
      </p:pic>
    </p:spTree>
    <p:extLst>
      <p:ext uri="{BB962C8B-B14F-4D97-AF65-F5344CB8AC3E}">
        <p14:creationId xmlns:p14="http://schemas.microsoft.com/office/powerpoint/2010/main" val="3119171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2579-5EB7-4012-6004-E77F061CC5A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4CB35EC-375F-A5F0-EBCC-8ADB21B90C4E}"/>
              </a:ext>
            </a:extLst>
          </p:cNvPr>
          <p:cNvPicPr>
            <a:picLocks noGrp="1" noChangeAspect="1"/>
          </p:cNvPicPr>
          <p:nvPr>
            <p:ph idx="1"/>
          </p:nvPr>
        </p:nvPicPr>
        <p:blipFill>
          <a:blip r:embed="rId3"/>
          <a:stretch>
            <a:fillRect/>
          </a:stretch>
        </p:blipFill>
        <p:spPr>
          <a:xfrm>
            <a:off x="128337" y="220578"/>
            <a:ext cx="5967663" cy="6416843"/>
          </a:xfrm>
          <a:prstGeom prst="rect">
            <a:avLst/>
          </a:prstGeom>
        </p:spPr>
      </p:pic>
      <p:sp>
        <p:nvSpPr>
          <p:cNvPr id="6" name="TextBox 5">
            <a:extLst>
              <a:ext uri="{FF2B5EF4-FFF2-40B4-BE49-F238E27FC236}">
                <a16:creationId xmlns:a16="http://schemas.microsoft.com/office/drawing/2014/main" id="{BB5F99C6-E544-AB3B-F9DE-12B27032C65B}"/>
              </a:ext>
            </a:extLst>
          </p:cNvPr>
          <p:cNvSpPr txBox="1"/>
          <p:nvPr/>
        </p:nvSpPr>
        <p:spPr>
          <a:xfrm>
            <a:off x="6240379" y="635489"/>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hlinkClick r:id="rId4" tooltip="جینسنگ پرویی"/>
              </a:rPr>
              <a:t>جینسنگ پرویی</a:t>
            </a:r>
            <a:r>
              <a:rPr kumimoji="0" lang="fa-I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که به ماکا هم شهرت دارد، اثرات زیادی در تندرستی انسان دارد و باعث افزایش قدرت جنسی می‌شود و با ناباروری زنان نیز مقابله می‌کند</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ED1DC20-A9B2-3F8B-5742-BD3B7C1A2AB6}"/>
              </a:ext>
            </a:extLst>
          </p:cNvPr>
          <p:cNvSpPr txBox="1"/>
          <p:nvPr/>
        </p:nvSpPr>
        <p:spPr>
          <a:xfrm>
            <a:off x="6296526" y="1654515"/>
            <a:ext cx="582328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ز جینسنگ در طب سنتی برای درمان دیابت، تقویت قوای جسمی و جنسی و نیز به عنوان مکمل غذایی استفاده می‌شده‌است. در طب نوین نیز مطالعات نشان داده‌اند که استفاده از جینسنگ به عنوان مکمل غذایی باعث بهبود </a:t>
            </a:r>
            <a:r>
              <a:rPr kumimoji="0" lang="fa-I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hlinkClick r:id="rId5" tooltip="کیفیت زندگی"/>
              </a:rPr>
              <a:t>کیفیت زندگی</a:t>
            </a:r>
            <a:r>
              <a:rPr kumimoji="0" lang="fa-IR"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شده‌اند که می‌تواند به خاطر خاصیت ضدالتهابی جینسنوزایدها و اثر آن‌ها در مقابله بهتر بدن با استرس باشد. برای درمان سرطان نیز این گیاه بسیار توصیه می‌شود</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E3180A2-D520-6D0C-C9B7-11CFA64596D9}"/>
              </a:ext>
            </a:extLst>
          </p:cNvPr>
          <p:cNvSpPr txBox="1"/>
          <p:nvPr/>
        </p:nvSpPr>
        <p:spPr>
          <a:xfrm>
            <a:off x="6240379" y="3151338"/>
            <a:ext cx="5967663" cy="3486083"/>
          </a:xfrm>
          <a:prstGeom prst="rect">
            <a:avLst/>
          </a:prstGeom>
          <a:noFill/>
        </p:spPr>
        <p:txBody>
          <a:bodyPr wrap="square">
            <a:spAutoFit/>
          </a:bodyPr>
          <a:lstStyle/>
          <a:p>
            <a:pPr marL="228600" marR="0" lvl="0" indent="-228600" algn="just"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6F6F6F"/>
              </a:solidFill>
              <a:effectLst/>
              <a:highlight>
                <a:srgbClr val="FFFFFF"/>
              </a:highlight>
              <a:uLnTx/>
              <a:uFillTx/>
              <a:latin typeface="vazir-bold"/>
              <a:ea typeface="+mn-ea"/>
              <a:cs typeface="+mn-cs"/>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fa-IR" sz="18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افزایش سطح تستوسترون: </a:t>
            </a:r>
            <a:r>
              <a:rPr kumimoji="0" lang="fa-IR" sz="1800" b="0" i="0" u="none" strike="noStrike" kern="1200" cap="none" spc="0" normalizeH="0" baseline="0" noProof="0" dirty="0">
                <a:ln>
                  <a:noFill/>
                </a:ln>
                <a:solidFill>
                  <a:srgbClr val="999999"/>
                </a:solidFill>
                <a:effectLst/>
                <a:highlight>
                  <a:srgbClr val="FFFFFF"/>
                </a:highlight>
                <a:uLnTx/>
                <a:uFillTx/>
                <a:latin typeface="vazir"/>
                <a:ea typeface="+mn-ea"/>
                <a:cs typeface="Arial" panose="020B0604020202020204" pitchFamily="34" charset="0"/>
              </a:rPr>
              <a:t>می‌تواند به افزایش طبیعی سطح تستوسترون کمک کند، که ممکن است به بهبود عملکرد جنسی و افزایش انرژی منجر شود.</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fa-IR" sz="18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افزایش میل جنسی:</a:t>
            </a:r>
            <a:r>
              <a:rPr kumimoji="0" lang="fa-IR" sz="1800" b="0" i="0" u="none" strike="noStrike" kern="1200" cap="none" spc="0" normalizeH="0" baseline="0" noProof="0" dirty="0">
                <a:ln>
                  <a:noFill/>
                </a:ln>
                <a:solidFill>
                  <a:srgbClr val="999999"/>
                </a:solidFill>
                <a:effectLst/>
                <a:highlight>
                  <a:srgbClr val="FFFFFF"/>
                </a:highlight>
                <a:uLnTx/>
                <a:uFillTx/>
                <a:latin typeface="vazir"/>
                <a:ea typeface="+mn-ea"/>
                <a:cs typeface="Arial" panose="020B0604020202020204" pitchFamily="34" charset="0"/>
              </a:rPr>
              <a:t> ممکن است میل جنسی را افزایش دهد و به بهبود نعوظ کمک کند.</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fa-IR" sz="18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کاهش استرس و اضطراب:</a:t>
            </a:r>
            <a:r>
              <a:rPr kumimoji="0" lang="fa-IR" sz="1800" b="0" i="0" u="none" strike="noStrike" kern="1200" cap="none" spc="0" normalizeH="0" baseline="0" noProof="0" dirty="0">
                <a:ln>
                  <a:noFill/>
                </a:ln>
                <a:solidFill>
                  <a:srgbClr val="999999"/>
                </a:solidFill>
                <a:effectLst/>
                <a:highlight>
                  <a:srgbClr val="FFFFFF"/>
                </a:highlight>
                <a:uLnTx/>
                <a:uFillTx/>
                <a:latin typeface="vazir"/>
                <a:ea typeface="+mn-ea"/>
                <a:cs typeface="Arial" panose="020B0604020202020204" pitchFamily="34" charset="0"/>
              </a:rPr>
              <a:t> ممکن است به کاهش سطوح استرس و بهبود وضعیت روحی کمک کند، که می‌تواند بر تمرکز و خلق و خو تأثیر مثبت بگذارد.</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fa-IR" sz="18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افزایش قدرت و استقامت: </a:t>
            </a:r>
            <a:r>
              <a:rPr kumimoji="0" lang="fa-IR" sz="1800" b="0" i="0" u="none" strike="noStrike" kern="1200" cap="none" spc="0" normalizeH="0" baseline="0" noProof="0" dirty="0">
                <a:ln>
                  <a:noFill/>
                </a:ln>
                <a:solidFill>
                  <a:srgbClr val="999999"/>
                </a:solidFill>
                <a:effectLst/>
                <a:highlight>
                  <a:srgbClr val="FFFFFF"/>
                </a:highlight>
                <a:uLnTx/>
                <a:uFillTx/>
                <a:latin typeface="vazir"/>
                <a:ea typeface="+mn-ea"/>
                <a:cs typeface="Arial" panose="020B0604020202020204" pitchFamily="34" charset="0"/>
              </a:rPr>
              <a:t>برای ورزشکاران، این مکمل می‌تواند به افزایش قدرت و استقامت در تمرینات کمک کند</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115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03D562-EA7C-407A-A973-B267B8E68968}"/>
              </a:ext>
            </a:extLst>
          </p:cNvPr>
          <p:cNvPicPr>
            <a:picLocks noChangeAspect="1"/>
          </p:cNvPicPr>
          <p:nvPr/>
        </p:nvPicPr>
        <p:blipFill>
          <a:blip r:embed="rId3">
            <a:alphaModFix amt="6000"/>
          </a:blip>
          <a:stretch>
            <a:fillRect/>
          </a:stretch>
        </p:blipFill>
        <p:spPr>
          <a:xfrm>
            <a:off x="-1328289" y="-428561"/>
            <a:ext cx="9926876" cy="7715121"/>
          </a:xfrm>
          <a:prstGeom prst="rect">
            <a:avLst/>
          </a:prstGeom>
        </p:spPr>
      </p:pic>
      <p:sp>
        <p:nvSpPr>
          <p:cNvPr id="2" name="圆角矩形 2">
            <a:extLst>
              <a:ext uri="{FF2B5EF4-FFF2-40B4-BE49-F238E27FC236}">
                <a16:creationId xmlns:a16="http://schemas.microsoft.com/office/drawing/2014/main" id="{99CD6D9B-63C0-408D-826B-CB55640479EF}"/>
              </a:ext>
            </a:extLst>
          </p:cNvPr>
          <p:cNvSpPr/>
          <p:nvPr/>
        </p:nvSpPr>
        <p:spPr>
          <a:xfrm rot="2700000">
            <a:off x="-802097" y="-2035921"/>
            <a:ext cx="2540678" cy="2540678"/>
          </a:xfrm>
          <a:prstGeom prst="roundRect">
            <a:avLst>
              <a:gd name="adj" fmla="val 9596"/>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3" name="文本框 2">
            <a:extLst>
              <a:ext uri="{FF2B5EF4-FFF2-40B4-BE49-F238E27FC236}">
                <a16:creationId xmlns:a16="http://schemas.microsoft.com/office/drawing/2014/main" id="{C5C99AB3-5826-450B-AB0F-C81157117B24}"/>
              </a:ext>
            </a:extLst>
          </p:cNvPr>
          <p:cNvSpPr txBox="1"/>
          <p:nvPr/>
        </p:nvSpPr>
        <p:spPr>
          <a:xfrm>
            <a:off x="1047079" y="386080"/>
            <a:ext cx="31141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w="0">
                  <a:noFill/>
                </a:ln>
                <a:solidFill>
                  <a:prstClr val="black">
                    <a:lumMod val="65000"/>
                    <a:lumOff val="35000"/>
                  </a:prstClr>
                </a:solidFill>
                <a:effectLst/>
                <a:uLnTx/>
                <a:uFillTx/>
                <a:latin typeface="微软雅黑" panose="020F0502020204030204"/>
                <a:ea typeface="微软雅黑"/>
                <a:cs typeface="+mn-ea"/>
                <a:sym typeface="+mn-lt"/>
              </a:rPr>
              <a:t>EnergUp</a:t>
            </a:r>
            <a:endParaRPr kumimoji="0" lang="zh-CN" altLang="en-US" sz="2800" b="1" i="0" u="none" strike="noStrike" kern="0" cap="none" spc="0" normalizeH="0" baseline="0" noProof="0" dirty="0">
              <a:ln w="0">
                <a:noFill/>
              </a:ln>
              <a:solidFill>
                <a:prstClr val="black">
                  <a:lumMod val="65000"/>
                  <a:lumOff val="35000"/>
                </a:prstClr>
              </a:solidFill>
              <a:effectLst/>
              <a:uLnTx/>
              <a:uFillTx/>
              <a:latin typeface="微软雅黑" panose="020F0502020204030204"/>
              <a:ea typeface="微软雅黑"/>
              <a:cs typeface="+mn-ea"/>
              <a:sym typeface="+mn-lt"/>
            </a:endParaRPr>
          </a:p>
        </p:txBody>
      </p:sp>
      <p:sp>
        <p:nvSpPr>
          <p:cNvPr id="7" name="Hexagon 6">
            <a:extLst>
              <a:ext uri="{FF2B5EF4-FFF2-40B4-BE49-F238E27FC236}">
                <a16:creationId xmlns:a16="http://schemas.microsoft.com/office/drawing/2014/main" id="{37B62E2C-D830-410E-A6BB-1F5F16905E4D}"/>
              </a:ext>
            </a:extLst>
          </p:cNvPr>
          <p:cNvSpPr/>
          <p:nvPr/>
        </p:nvSpPr>
        <p:spPr>
          <a:xfrm rot="5400000">
            <a:off x="906525" y="1234107"/>
            <a:ext cx="2162364" cy="1881256"/>
          </a:xfrm>
          <a:prstGeom prst="hexagon">
            <a:avLst>
              <a:gd name="adj" fmla="val 25000"/>
              <a:gd name="vf" fmla="val 115470"/>
            </a:avLst>
          </a:prstGeom>
          <a:solidFill>
            <a:schemeClr val="accent2"/>
          </a:solidFill>
          <a:ln>
            <a:noFill/>
          </a:ln>
          <a:effectLst>
            <a:innerShdw blurRad="114300">
              <a:prstClr val="black"/>
            </a:innerShdw>
          </a:effectLst>
        </p:spPr>
        <p:style>
          <a:lnRef idx="2">
            <a:scrgbClr r="0" g="0" b="0"/>
          </a:lnRef>
          <a:fillRef idx="1">
            <a:scrgbClr r="0" g="0" b="0"/>
          </a:fillRef>
          <a:effectRef idx="0">
            <a:scrgbClr r="0" g="0" b="0"/>
          </a:effectRef>
          <a:fontRef idx="minor">
            <a:schemeClr val="lt1"/>
          </a:fontRef>
        </p:style>
      </p:sp>
      <p:sp>
        <p:nvSpPr>
          <p:cNvPr id="9" name="Hexagon 8">
            <a:extLst>
              <a:ext uri="{FF2B5EF4-FFF2-40B4-BE49-F238E27FC236}">
                <a16:creationId xmlns:a16="http://schemas.microsoft.com/office/drawing/2014/main" id="{6219330B-2DA4-43FB-BE8A-A43DF0CA2DE5}"/>
              </a:ext>
            </a:extLst>
          </p:cNvPr>
          <p:cNvSpPr/>
          <p:nvPr/>
        </p:nvSpPr>
        <p:spPr>
          <a:xfrm rot="5400000">
            <a:off x="2455787" y="2888533"/>
            <a:ext cx="2162364" cy="1881256"/>
          </a:xfrm>
          <a:prstGeom prst="hexagon">
            <a:avLst>
              <a:gd name="adj" fmla="val 25000"/>
              <a:gd name="vf" fmla="val 115470"/>
            </a:avLst>
          </a:prstGeom>
          <a:solidFill>
            <a:schemeClr val="accent2"/>
          </a:solidFill>
          <a:ln>
            <a:noFill/>
          </a:ln>
          <a:effectLst>
            <a:innerShdw blurRad="114300">
              <a:prstClr val="black"/>
            </a:innerShdw>
          </a:effectLst>
        </p:spPr>
        <p:style>
          <a:lnRef idx="2">
            <a:scrgbClr r="0" g="0" b="0"/>
          </a:lnRef>
          <a:fillRef idx="1">
            <a:scrgbClr r="0" g="0" b="0"/>
          </a:fillRef>
          <a:effectRef idx="0">
            <a:scrgbClr r="0" g="0" b="0"/>
          </a:effectRef>
          <a:fontRef idx="minor">
            <a:schemeClr val="lt1"/>
          </a:fontRef>
        </p:style>
      </p:sp>
      <p:sp>
        <p:nvSpPr>
          <p:cNvPr id="10" name="Hexagon 9">
            <a:extLst>
              <a:ext uri="{FF2B5EF4-FFF2-40B4-BE49-F238E27FC236}">
                <a16:creationId xmlns:a16="http://schemas.microsoft.com/office/drawing/2014/main" id="{F50C70FA-7336-4B72-AF8A-25CD82382AF7}"/>
              </a:ext>
            </a:extLst>
          </p:cNvPr>
          <p:cNvSpPr/>
          <p:nvPr/>
        </p:nvSpPr>
        <p:spPr>
          <a:xfrm rot="5400000">
            <a:off x="1183591" y="4674347"/>
            <a:ext cx="2162364" cy="1881256"/>
          </a:xfrm>
          <a:prstGeom prst="hexagon">
            <a:avLst>
              <a:gd name="adj" fmla="val 25000"/>
              <a:gd name="vf" fmla="val 115470"/>
            </a:avLst>
          </a:prstGeom>
          <a:solidFill>
            <a:schemeClr val="accent2"/>
          </a:solidFill>
          <a:ln>
            <a:noFill/>
          </a:ln>
          <a:effectLst>
            <a:innerShdw blurRad="114300">
              <a:prstClr val="black"/>
            </a:innerShdw>
          </a:effectLst>
        </p:spPr>
        <p:style>
          <a:lnRef idx="2">
            <a:scrgbClr r="0" g="0" b="0"/>
          </a:lnRef>
          <a:fillRef idx="1">
            <a:scrgbClr r="0" g="0" b="0"/>
          </a:fillRef>
          <a:effectRef idx="0">
            <a:scrgbClr r="0" g="0" b="0"/>
          </a:effectRef>
          <a:fontRef idx="minor">
            <a:schemeClr val="lt1"/>
          </a:fontRef>
        </p:style>
      </p:sp>
      <p:pic>
        <p:nvPicPr>
          <p:cNvPr id="11" name="Picture 10">
            <a:extLst>
              <a:ext uri="{FF2B5EF4-FFF2-40B4-BE49-F238E27FC236}">
                <a16:creationId xmlns:a16="http://schemas.microsoft.com/office/drawing/2014/main" id="{EC4EB697-C4ED-4C7D-9D34-DB5F2AD73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437" y="1656388"/>
            <a:ext cx="902539" cy="1038727"/>
          </a:xfrm>
          <a:prstGeom prst="rect">
            <a:avLst/>
          </a:prstGeom>
        </p:spPr>
      </p:pic>
      <p:pic>
        <p:nvPicPr>
          <p:cNvPr id="13" name="Graphic 12" descr="Medicine">
            <a:extLst>
              <a:ext uri="{FF2B5EF4-FFF2-40B4-BE49-F238E27FC236}">
                <a16:creationId xmlns:a16="http://schemas.microsoft.com/office/drawing/2014/main" id="{F1F17D22-B494-4E3E-8303-31E7DD6468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4280" y="4954482"/>
            <a:ext cx="1320986" cy="1320986"/>
          </a:xfrm>
          <a:prstGeom prst="rect">
            <a:avLst/>
          </a:prstGeom>
        </p:spPr>
      </p:pic>
      <p:sp>
        <p:nvSpPr>
          <p:cNvPr id="15" name="TextBox 14">
            <a:extLst>
              <a:ext uri="{FF2B5EF4-FFF2-40B4-BE49-F238E27FC236}">
                <a16:creationId xmlns:a16="http://schemas.microsoft.com/office/drawing/2014/main" id="{CC2E91E9-B934-429E-A457-1C4CB15B61BE}"/>
              </a:ext>
            </a:extLst>
          </p:cNvPr>
          <p:cNvSpPr txBox="1"/>
          <p:nvPr/>
        </p:nvSpPr>
        <p:spPr>
          <a:xfrm>
            <a:off x="3015105" y="1960858"/>
            <a:ext cx="671229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Two</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capsules daily</a:t>
            </a:r>
          </a:p>
        </p:txBody>
      </p:sp>
      <p:sp>
        <p:nvSpPr>
          <p:cNvPr id="16" name="TextBox 15">
            <a:extLst>
              <a:ext uri="{FF2B5EF4-FFF2-40B4-BE49-F238E27FC236}">
                <a16:creationId xmlns:a16="http://schemas.microsoft.com/office/drawing/2014/main" id="{4498313D-2A88-40F2-A4D4-C4F74BA02E28}"/>
              </a:ext>
            </a:extLst>
          </p:cNvPr>
          <p:cNvSpPr txBox="1"/>
          <p:nvPr/>
        </p:nvSpPr>
        <p:spPr>
          <a:xfrm>
            <a:off x="59739" y="3366174"/>
            <a:ext cx="25443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Preferably with food, 1 to 2 hours prior to any physical or sexual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17" name="TextBox 16">
            <a:extLst>
              <a:ext uri="{FF2B5EF4-FFF2-40B4-BE49-F238E27FC236}">
                <a16:creationId xmlns:a16="http://schemas.microsoft.com/office/drawing/2014/main" id="{2D0AE23D-62C2-4AA8-8DA8-49E873C46222}"/>
              </a:ext>
            </a:extLst>
          </p:cNvPr>
          <p:cNvSpPr txBox="1"/>
          <p:nvPr/>
        </p:nvSpPr>
        <p:spPr>
          <a:xfrm>
            <a:off x="3436536" y="5355771"/>
            <a:ext cx="20498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Capsules per container:</a:t>
            </a:r>
            <a:r>
              <a:rPr kumimoji="0" lang="fa-I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graphicFrame>
        <p:nvGraphicFramePr>
          <p:cNvPr id="19" name="Content Placeholder 3">
            <a:extLst>
              <a:ext uri="{FF2B5EF4-FFF2-40B4-BE49-F238E27FC236}">
                <a16:creationId xmlns:a16="http://schemas.microsoft.com/office/drawing/2014/main" id="{2AB70DB7-C008-44E5-A5EB-E19D962F13F4}"/>
              </a:ext>
            </a:extLst>
          </p:cNvPr>
          <p:cNvGraphicFramePr>
            <a:graphicFrameLocks/>
          </p:cNvGraphicFramePr>
          <p:nvPr/>
        </p:nvGraphicFramePr>
        <p:xfrm>
          <a:off x="6184835" y="909300"/>
          <a:ext cx="5643698" cy="4916816"/>
        </p:xfrm>
        <a:graphic>
          <a:graphicData uri="http://schemas.openxmlformats.org/drawingml/2006/table">
            <a:tbl>
              <a:tblPr firstRow="1" firstCol="1" bandRow="1">
                <a:tableStyleId>{793D81CF-94F2-401A-BA57-92F5A7B2D0C5}</a:tableStyleId>
              </a:tblPr>
              <a:tblGrid>
                <a:gridCol w="3415104">
                  <a:extLst>
                    <a:ext uri="{9D8B030D-6E8A-4147-A177-3AD203B41FA5}">
                      <a16:colId xmlns:a16="http://schemas.microsoft.com/office/drawing/2014/main" val="3618712853"/>
                    </a:ext>
                  </a:extLst>
                </a:gridCol>
                <a:gridCol w="2228594">
                  <a:extLst>
                    <a:ext uri="{9D8B030D-6E8A-4147-A177-3AD203B41FA5}">
                      <a16:colId xmlns:a16="http://schemas.microsoft.com/office/drawing/2014/main" val="2373139955"/>
                    </a:ext>
                  </a:extLst>
                </a:gridCol>
              </a:tblGrid>
              <a:tr h="284748">
                <a:tc gridSpan="2">
                  <a:txBody>
                    <a:bodyPr/>
                    <a:lstStyle/>
                    <a:p>
                      <a:pPr marL="0" marR="0" algn="ctr">
                        <a:lnSpc>
                          <a:spcPct val="107000"/>
                        </a:lnSpc>
                        <a:spcBef>
                          <a:spcPts val="0"/>
                        </a:spcBef>
                        <a:spcAft>
                          <a:spcPts val="0"/>
                        </a:spcAft>
                      </a:pPr>
                      <a:r>
                        <a:rPr lang="en-US" sz="1300" dirty="0">
                          <a:effectLst/>
                        </a:rPr>
                        <a:t>Supplement Facts</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hMerge="1">
                  <a:txBody>
                    <a:bodyPr/>
                    <a:lstStyle/>
                    <a:p>
                      <a:endParaRPr lang="en-US"/>
                    </a:p>
                  </a:txBody>
                  <a:tcPr/>
                </a:tc>
                <a:extLst>
                  <a:ext uri="{0D108BD9-81ED-4DB2-BD59-A6C34878D82A}">
                    <a16:rowId xmlns:a16="http://schemas.microsoft.com/office/drawing/2014/main" val="2757740068"/>
                  </a:ext>
                </a:extLst>
              </a:tr>
              <a:tr h="284748">
                <a:tc gridSpan="2">
                  <a:txBody>
                    <a:bodyPr/>
                    <a:lstStyle/>
                    <a:p>
                      <a:pPr marL="0" marR="0">
                        <a:lnSpc>
                          <a:spcPct val="107000"/>
                        </a:lnSpc>
                        <a:spcBef>
                          <a:spcPts val="0"/>
                        </a:spcBef>
                        <a:spcAft>
                          <a:spcPts val="0"/>
                        </a:spcAft>
                      </a:pPr>
                      <a:r>
                        <a:rPr lang="en-US" sz="1300" dirty="0">
                          <a:effectLst/>
                        </a:rPr>
                        <a:t>Serving Size: 2 Capsules         </a:t>
                      </a:r>
                      <a:r>
                        <a:rPr lang="fa-IR" sz="1300" dirty="0">
                          <a:effectLst/>
                        </a:rPr>
                        <a:t>             </a:t>
                      </a:r>
                      <a:r>
                        <a:rPr lang="en-US" sz="1300" dirty="0">
                          <a:effectLst/>
                        </a:rPr>
                        <a:t>     Serving Per Container: 30</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hMerge="1">
                  <a:txBody>
                    <a:bodyPr/>
                    <a:lstStyle/>
                    <a:p>
                      <a:endParaRPr lang="en-US"/>
                    </a:p>
                  </a:txBody>
                  <a:tcPr/>
                </a:tc>
                <a:extLst>
                  <a:ext uri="{0D108BD9-81ED-4DB2-BD59-A6C34878D82A}">
                    <a16:rowId xmlns:a16="http://schemas.microsoft.com/office/drawing/2014/main" val="2432710793"/>
                  </a:ext>
                </a:extLst>
              </a:tr>
              <a:tr h="284748">
                <a:tc>
                  <a:txBody>
                    <a:bodyPr/>
                    <a:lstStyle/>
                    <a:p>
                      <a:pPr marL="0" marR="0" algn="ctr">
                        <a:lnSpc>
                          <a:spcPct val="107000"/>
                        </a:lnSpc>
                        <a:spcBef>
                          <a:spcPts val="0"/>
                        </a:spcBef>
                        <a:spcAft>
                          <a:spcPts val="0"/>
                        </a:spcAft>
                      </a:pPr>
                      <a:r>
                        <a:rPr lang="en-US" sz="1400" dirty="0">
                          <a:effectLst/>
                        </a:rPr>
                        <a:t>Ingredients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gn="ctr">
                        <a:lnSpc>
                          <a:spcPct val="107000"/>
                        </a:lnSpc>
                        <a:spcBef>
                          <a:spcPts val="0"/>
                        </a:spcBef>
                        <a:spcAft>
                          <a:spcPts val="0"/>
                        </a:spcAft>
                      </a:pPr>
                      <a:r>
                        <a:rPr lang="en-US" sz="1300" dirty="0">
                          <a:effectLst/>
                        </a:rPr>
                        <a:t>Amount Per Serving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2471606770"/>
                  </a:ext>
                </a:extLst>
              </a:tr>
              <a:tr h="582642">
                <a:tc>
                  <a:txBody>
                    <a:bodyPr/>
                    <a:lstStyle/>
                    <a:p>
                      <a:pPr marL="0" marR="0">
                        <a:lnSpc>
                          <a:spcPct val="107000"/>
                        </a:lnSpc>
                        <a:spcBef>
                          <a:spcPts val="0"/>
                        </a:spcBef>
                        <a:spcAft>
                          <a:spcPts val="0"/>
                        </a:spcAft>
                      </a:pPr>
                      <a:r>
                        <a:rPr lang="en-US" sz="1400" dirty="0">
                          <a:effectLst/>
                        </a:rPr>
                        <a:t>Horny Goat Weed Extract (Providing 10 mg of Icariin)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a:effectLst/>
                        </a:rPr>
                        <a:t>50 mg</a:t>
                      </a:r>
                      <a:endParaRPr lang="en-US"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2559866105"/>
                  </a:ext>
                </a:extLst>
              </a:tr>
              <a:tr h="355784">
                <a:tc>
                  <a:txBody>
                    <a:bodyPr/>
                    <a:lstStyle/>
                    <a:p>
                      <a:pPr marL="0" marR="0">
                        <a:lnSpc>
                          <a:spcPct val="107000"/>
                        </a:lnSpc>
                        <a:spcBef>
                          <a:spcPts val="0"/>
                        </a:spcBef>
                        <a:spcAft>
                          <a:spcPts val="0"/>
                        </a:spcAft>
                      </a:pPr>
                      <a:r>
                        <a:rPr lang="en-US" sz="1400" dirty="0">
                          <a:effectLst/>
                        </a:rPr>
                        <a:t>Maca Root Powder (Peruvian Ginseng)</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250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1169258572"/>
                  </a:ext>
                </a:extLst>
              </a:tr>
              <a:tr h="284748">
                <a:tc>
                  <a:txBody>
                    <a:bodyPr/>
                    <a:lstStyle/>
                    <a:p>
                      <a:pPr marL="0" marR="0">
                        <a:lnSpc>
                          <a:spcPct val="107000"/>
                        </a:lnSpc>
                        <a:spcBef>
                          <a:spcPts val="0"/>
                        </a:spcBef>
                        <a:spcAft>
                          <a:spcPts val="0"/>
                        </a:spcAft>
                      </a:pPr>
                      <a:r>
                        <a:rPr lang="en-US" sz="1400" dirty="0">
                          <a:effectLst/>
                        </a:rPr>
                        <a:t>Tribulus </a:t>
                      </a:r>
                      <a:r>
                        <a:rPr lang="en-US" sz="1400" dirty="0" err="1">
                          <a:effectLst/>
                        </a:rPr>
                        <a:t>Terrestris</a:t>
                      </a:r>
                      <a:r>
                        <a:rPr lang="en-US" sz="1400" dirty="0">
                          <a:effectLst/>
                        </a:rPr>
                        <a:t> 40% Extract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60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1640194697"/>
                  </a:ext>
                </a:extLst>
              </a:tr>
              <a:tr h="284748">
                <a:tc>
                  <a:txBody>
                    <a:bodyPr/>
                    <a:lstStyle/>
                    <a:p>
                      <a:pPr marL="0" marR="0">
                        <a:lnSpc>
                          <a:spcPct val="107000"/>
                        </a:lnSpc>
                        <a:spcBef>
                          <a:spcPts val="0"/>
                        </a:spcBef>
                        <a:spcAft>
                          <a:spcPts val="0"/>
                        </a:spcAft>
                      </a:pPr>
                      <a:r>
                        <a:rPr lang="en-US" sz="1400" dirty="0">
                          <a:effectLst/>
                        </a:rPr>
                        <a:t>Polypodium Vulgare Powder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20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1669176974"/>
                  </a:ext>
                </a:extLst>
              </a:tr>
              <a:tr h="336184">
                <a:tc>
                  <a:txBody>
                    <a:bodyPr/>
                    <a:lstStyle/>
                    <a:p>
                      <a:pPr marL="0" marR="0">
                        <a:lnSpc>
                          <a:spcPct val="107000"/>
                        </a:lnSpc>
                        <a:spcBef>
                          <a:spcPts val="0"/>
                        </a:spcBef>
                        <a:spcAft>
                          <a:spcPts val="0"/>
                        </a:spcAft>
                      </a:pPr>
                      <a:r>
                        <a:rPr lang="en-US" sz="1400" dirty="0" err="1">
                          <a:effectLst/>
                        </a:rPr>
                        <a:t>Tongkat</a:t>
                      </a:r>
                      <a:r>
                        <a:rPr lang="en-US" sz="1400" dirty="0">
                          <a:effectLst/>
                        </a:rPr>
                        <a:t> Ali Root Powder (</a:t>
                      </a:r>
                      <a:r>
                        <a:rPr lang="en-US" sz="1400" dirty="0" err="1">
                          <a:effectLst/>
                        </a:rPr>
                        <a:t>Pasak</a:t>
                      </a:r>
                      <a:r>
                        <a:rPr lang="en-US" sz="1400" dirty="0">
                          <a:effectLst/>
                        </a:rPr>
                        <a:t> </a:t>
                      </a:r>
                      <a:r>
                        <a:rPr lang="en-US" sz="1400" dirty="0" err="1">
                          <a:effectLst/>
                        </a:rPr>
                        <a:t>Bumi</a:t>
                      </a:r>
                      <a:r>
                        <a:rPr lang="en-US" sz="1400" dirty="0">
                          <a:effectLst/>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100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4283073343"/>
                  </a:ext>
                </a:extLst>
              </a:tr>
              <a:tr h="284748">
                <a:tc>
                  <a:txBody>
                    <a:bodyPr/>
                    <a:lstStyle/>
                    <a:p>
                      <a:pPr marL="0" marR="0">
                        <a:lnSpc>
                          <a:spcPct val="107000"/>
                        </a:lnSpc>
                        <a:spcBef>
                          <a:spcPts val="0"/>
                        </a:spcBef>
                        <a:spcAft>
                          <a:spcPts val="0"/>
                        </a:spcAft>
                      </a:pPr>
                      <a:r>
                        <a:rPr lang="en-US" sz="1400" dirty="0">
                          <a:effectLst/>
                        </a:rPr>
                        <a:t>Saw Palmetto Powder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100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1390577583"/>
                  </a:ext>
                </a:extLst>
              </a:tr>
              <a:tr h="284748">
                <a:tc>
                  <a:txBody>
                    <a:bodyPr/>
                    <a:lstStyle/>
                    <a:p>
                      <a:pPr marL="0" marR="0">
                        <a:lnSpc>
                          <a:spcPct val="107000"/>
                        </a:lnSpc>
                        <a:spcBef>
                          <a:spcPts val="0"/>
                        </a:spcBef>
                        <a:spcAft>
                          <a:spcPts val="0"/>
                        </a:spcAft>
                      </a:pPr>
                      <a:r>
                        <a:rPr lang="en-US" sz="1400" dirty="0" err="1">
                          <a:effectLst/>
                        </a:rPr>
                        <a:t>Muira</a:t>
                      </a:r>
                      <a:r>
                        <a:rPr lang="en-US" sz="1400" dirty="0">
                          <a:effectLst/>
                        </a:rPr>
                        <a:t> Pauma Root Powder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20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3722419454"/>
                  </a:ext>
                </a:extLst>
              </a:tr>
              <a:tr h="582642">
                <a:tc>
                  <a:txBody>
                    <a:bodyPr/>
                    <a:lstStyle/>
                    <a:p>
                      <a:pPr marL="0" marR="0">
                        <a:lnSpc>
                          <a:spcPct val="107000"/>
                        </a:lnSpc>
                        <a:spcBef>
                          <a:spcPts val="0"/>
                        </a:spcBef>
                        <a:spcAft>
                          <a:spcPts val="0"/>
                        </a:spcAft>
                      </a:pPr>
                      <a:r>
                        <a:rPr lang="en-US" sz="1400" dirty="0">
                          <a:effectLst/>
                        </a:rPr>
                        <a:t>Panax Ginseng Root Powder (Korean Ginseng)</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20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1800549082"/>
                  </a:ext>
                </a:extLst>
              </a:tr>
              <a:tr h="284748">
                <a:tc>
                  <a:txBody>
                    <a:bodyPr/>
                    <a:lstStyle/>
                    <a:p>
                      <a:pPr marL="0" marR="0">
                        <a:lnSpc>
                          <a:spcPct val="107000"/>
                        </a:lnSpc>
                        <a:spcBef>
                          <a:spcPts val="0"/>
                        </a:spcBef>
                        <a:spcAft>
                          <a:spcPts val="0"/>
                        </a:spcAft>
                      </a:pPr>
                      <a:r>
                        <a:rPr lang="en-US" sz="1400">
                          <a:effectLst/>
                        </a:rPr>
                        <a:t>L-Arginine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a:txBody>
                    <a:bodyPr/>
                    <a:lstStyle/>
                    <a:p>
                      <a:pPr marL="0" marR="0">
                        <a:lnSpc>
                          <a:spcPct val="107000"/>
                        </a:lnSpc>
                        <a:spcBef>
                          <a:spcPts val="0"/>
                        </a:spcBef>
                        <a:spcAft>
                          <a:spcPts val="0"/>
                        </a:spcAft>
                      </a:pPr>
                      <a:r>
                        <a:rPr lang="en-US" sz="1300" dirty="0">
                          <a:effectLst/>
                        </a:rPr>
                        <a:t>20 mg</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extLst>
                  <a:ext uri="{0D108BD9-81ED-4DB2-BD59-A6C34878D82A}">
                    <a16:rowId xmlns:a16="http://schemas.microsoft.com/office/drawing/2014/main" val="3502357024"/>
                  </a:ext>
                </a:extLst>
              </a:tr>
              <a:tr h="582642">
                <a:tc gridSpan="2">
                  <a:txBody>
                    <a:bodyPr/>
                    <a:lstStyle/>
                    <a:p>
                      <a:pPr marL="0" marR="0">
                        <a:lnSpc>
                          <a:spcPct val="107000"/>
                        </a:lnSpc>
                        <a:spcBef>
                          <a:spcPts val="0"/>
                        </a:spcBef>
                        <a:spcAft>
                          <a:spcPts val="0"/>
                        </a:spcAft>
                      </a:pPr>
                      <a:r>
                        <a:rPr lang="en-US" sz="1300" dirty="0">
                          <a:effectLst/>
                        </a:rPr>
                        <a:t>Other Ingredients: Magnesium Stearate, Talk, Corn Starch and </a:t>
                      </a:r>
                      <a:r>
                        <a:rPr lang="en-US" sz="1300" dirty="0" err="1">
                          <a:effectLst/>
                        </a:rPr>
                        <a:t>Aerosil</a:t>
                      </a:r>
                      <a:endParaRPr lang="en-US"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cell3D prstMaterial="dkEdge">
                      <a:bevel w="25400" h="25400" prst="angle"/>
                      <a:lightRig rig="flood" dir="t"/>
                    </a:cell3D>
                  </a:tcPr>
                </a:tc>
                <a:tc hMerge="1">
                  <a:txBody>
                    <a:bodyPr/>
                    <a:lstStyle/>
                    <a:p>
                      <a:endParaRPr lang="en-US"/>
                    </a:p>
                  </a:txBody>
                  <a:tcPr/>
                </a:tc>
                <a:extLst>
                  <a:ext uri="{0D108BD9-81ED-4DB2-BD59-A6C34878D82A}">
                    <a16:rowId xmlns:a16="http://schemas.microsoft.com/office/drawing/2014/main" val="1179240661"/>
                  </a:ext>
                </a:extLst>
              </a:tr>
            </a:tbl>
          </a:graphicData>
        </a:graphic>
      </p:graphicFrame>
      <p:pic>
        <p:nvPicPr>
          <p:cNvPr id="4098" name="Picture 2" descr="Meal Food icon PNG and SVG Vector Free Download">
            <a:extLst>
              <a:ext uri="{FF2B5EF4-FFF2-40B4-BE49-F238E27FC236}">
                <a16:creationId xmlns:a16="http://schemas.microsoft.com/office/drawing/2014/main" id="{B41D174F-5294-4B94-9048-8580AE01156B}"/>
              </a:ext>
            </a:extLst>
          </p:cNvPr>
          <p:cNvPicPr>
            <a:picLocks noChangeAspect="1" noChangeArrowheads="1"/>
          </p:cNvPicPr>
          <p:nvPr/>
        </p:nvPicPr>
        <p:blipFill>
          <a:blip r:embed="rId7">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414662" y="3381315"/>
            <a:ext cx="923330" cy="9233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con Vector Exercise PNG Transparent Background, Free Download #16335 -  FreeIconsPNG">
            <a:extLst>
              <a:ext uri="{FF2B5EF4-FFF2-40B4-BE49-F238E27FC236}">
                <a16:creationId xmlns:a16="http://schemas.microsoft.com/office/drawing/2014/main" id="{885F84E8-1886-4FCA-8C58-8BA8B41FE506}"/>
              </a:ext>
            </a:extLst>
          </p:cNvPr>
          <p:cNvPicPr>
            <a:picLocks noChangeAspect="1" noChangeArrowheads="1"/>
          </p:cNvPicPr>
          <p:nvPr/>
        </p:nvPicPr>
        <p:blipFill>
          <a:blip r:embed="rId8">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2591772" y="3317405"/>
            <a:ext cx="972962" cy="972962"/>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26">
            <a:extLst>
              <a:ext uri="{FF2B5EF4-FFF2-40B4-BE49-F238E27FC236}">
                <a16:creationId xmlns:a16="http://schemas.microsoft.com/office/drawing/2014/main" id="{AB3A8754-22FF-4CDC-8D95-0F4E3172107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4BE1E4-34D3-44CE-9546-AB01A48563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490534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70568-60A9-C2F8-4819-C8C1F4D3C740}"/>
              </a:ext>
            </a:extLst>
          </p:cNvPr>
          <p:cNvSpPr>
            <a:spLocks noGrp="1"/>
          </p:cNvSpPr>
          <p:nvPr>
            <p:ph type="title"/>
          </p:nvPr>
        </p:nvSpPr>
        <p:spPr/>
        <p:txBody>
          <a:bodyPr>
            <a:normAutofit/>
          </a:bodyPr>
          <a:lstStyle/>
          <a:p>
            <a:pPr marL="228600" marR="0" lvl="0" indent="-228600" algn="r" defTabSz="914400" rtl="0" eaLnBrk="1" fontAlgn="base" latinLnBrk="0" hangingPunct="1">
              <a:lnSpc>
                <a:spcPct val="120000"/>
              </a:lnSpc>
              <a:spcBef>
                <a:spcPts val="1000"/>
              </a:spcBef>
              <a:spcAft>
                <a:spcPts val="0"/>
              </a:spcAft>
              <a:tabLst/>
              <a:defRPr/>
            </a:pPr>
            <a:r>
              <a:rPr kumimoji="0" lang="fa-IR" sz="2400" b="1" i="0" u="none" strike="noStrike" kern="1200" cap="none" spc="0" normalizeH="0" baseline="0" noProof="0" dirty="0">
                <a:ln>
                  <a:noFill/>
                </a:ln>
                <a:solidFill>
                  <a:prstClr val="black"/>
                </a:solidFill>
                <a:effectLst/>
                <a:highlight>
                  <a:srgbClr val="FFFFFF"/>
                </a:highlight>
                <a:uLnTx/>
                <a:uFillTx/>
                <a:latin typeface="dana-novin"/>
                <a:ea typeface="+mn-ea"/>
                <a:cs typeface="Arial" panose="020B0604020202020204" pitchFamily="34" charset="0"/>
              </a:rPr>
              <a:t>فواید علف هرز بز شاخدار</a:t>
            </a:r>
            <a:br>
              <a:rPr kumimoji="0" lang="fa-IR" sz="1300" b="1" i="0" u="none" strike="noStrike" kern="1200" cap="none" spc="0" normalizeH="0" baseline="0" noProof="0" dirty="0">
                <a:ln>
                  <a:noFill/>
                </a:ln>
                <a:solidFill>
                  <a:prstClr val="black"/>
                </a:solidFill>
                <a:effectLst/>
                <a:highlight>
                  <a:srgbClr val="FFFFFF"/>
                </a:highlight>
                <a:uLnTx/>
                <a:uFillTx/>
                <a:latin typeface="dana-novin"/>
                <a:ea typeface="+mn-ea"/>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087FF5E7-2E42-F9B1-80D7-F3AB43DF3492}"/>
              </a:ext>
            </a:extLst>
          </p:cNvPr>
          <p:cNvSpPr>
            <a:spLocks noGrp="1"/>
          </p:cNvSpPr>
          <p:nvPr>
            <p:ph idx="1"/>
          </p:nvPr>
        </p:nvSpPr>
        <p:spPr/>
        <p:txBody>
          <a:bodyPr>
            <a:normAutofit/>
          </a:bodyPr>
          <a:lstStyle/>
          <a:p>
            <a:pPr algn="r" fontAlgn="base"/>
            <a:r>
              <a:rPr lang="fa-IR" b="0" i="0" dirty="0">
                <a:solidFill>
                  <a:srgbClr val="0F0F0F"/>
                </a:solidFill>
                <a:effectLst/>
                <a:highlight>
                  <a:srgbClr val="FFFFFF"/>
                </a:highlight>
                <a:latin typeface="dana-novin"/>
              </a:rPr>
              <a:t>علف هرز بز شاخدار که با نام هورنی گوت یا اپیمدیوم شناخته می شود یک گیاه علفی گلدار چند ساله (</a:t>
            </a:r>
            <a:r>
              <a:rPr lang="en-US" b="0" i="0" dirty="0">
                <a:solidFill>
                  <a:srgbClr val="0F0F0F"/>
                </a:solidFill>
                <a:effectLst/>
                <a:highlight>
                  <a:srgbClr val="FFFFFF"/>
                </a:highlight>
                <a:latin typeface="dana-novin"/>
              </a:rPr>
              <a:t>Epimedium </a:t>
            </a:r>
            <a:r>
              <a:rPr lang="en-US" b="0" i="0" dirty="0" err="1">
                <a:solidFill>
                  <a:srgbClr val="0F0F0F"/>
                </a:solidFill>
                <a:effectLst/>
                <a:highlight>
                  <a:srgbClr val="FFFFFF"/>
                </a:highlight>
                <a:latin typeface="dana-novin"/>
              </a:rPr>
              <a:t>sagittatum</a:t>
            </a:r>
            <a:r>
              <a:rPr lang="en-US" b="0" i="0" dirty="0">
                <a:solidFill>
                  <a:srgbClr val="0F0F0F"/>
                </a:solidFill>
                <a:effectLst/>
                <a:highlight>
                  <a:srgbClr val="FFFFFF"/>
                </a:highlight>
                <a:latin typeface="dana-novin"/>
              </a:rPr>
              <a:t>) \</a:t>
            </a:r>
            <a:r>
              <a:rPr lang="fa-IR" b="0" i="0" dirty="0">
                <a:solidFill>
                  <a:srgbClr val="0F0F0F"/>
                </a:solidFill>
                <a:effectLst/>
                <a:highlight>
                  <a:srgbClr val="FFFFFF"/>
                </a:highlight>
                <a:latin typeface="dana-novin"/>
              </a:rPr>
              <a:t>لم و ورزش استفاده شود.</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ارتقاء سلامت جنسی و کمک به تقویت میل جنسی</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کاهش علائم زود انزالی و اختلال نعوظ و افزایش تستوسترون</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افزایش و بهبود جریان خون</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به سلامت قلب و عروق کمک می کند</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حاوی فیتواستروژن ها، مواد شیمیایی که تا حدودی شبیه هورمون استروژن عمل می کنند.</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استخوان ها را تقویت کنید و از مفاصل سالم حمایت کنید</a:t>
            </a:r>
            <a:br>
              <a:rPr lang="fa-IR" b="0" i="0" dirty="0">
                <a:solidFill>
                  <a:srgbClr val="0F0F0F"/>
                </a:solidFill>
                <a:effectLst/>
                <a:highlight>
                  <a:srgbClr val="FFFFFF"/>
                </a:highlight>
                <a:latin typeface="dana-novin"/>
              </a:rPr>
            </a:br>
            <a:r>
              <a:rPr lang="fa-IR" b="0" i="0" dirty="0">
                <a:solidFill>
                  <a:srgbClr val="0F0F0F"/>
                </a:solidFill>
                <a:effectLst/>
                <a:highlight>
                  <a:srgbClr val="FFFFFF"/>
                </a:highlight>
                <a:latin typeface="dana-novin"/>
              </a:rPr>
              <a:t>پیشگیری از تحلیل استخوان پس از یائسگی</a:t>
            </a:r>
          </a:p>
          <a:p>
            <a:endParaRPr lang="en-US" dirty="0"/>
          </a:p>
        </p:txBody>
      </p:sp>
    </p:spTree>
    <p:extLst>
      <p:ext uri="{BB962C8B-B14F-4D97-AF65-F5344CB8AC3E}">
        <p14:creationId xmlns:p14="http://schemas.microsoft.com/office/powerpoint/2010/main" val="1256125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1BD8-2601-1706-A539-221ACDA3B3A3}"/>
              </a:ext>
            </a:extLst>
          </p:cNvPr>
          <p:cNvSpPr>
            <a:spLocks noGrp="1"/>
          </p:cNvSpPr>
          <p:nvPr>
            <p:ph type="title"/>
          </p:nvPr>
        </p:nvSpPr>
        <p:spPr>
          <a:xfrm>
            <a:off x="866336" y="365125"/>
            <a:ext cx="10515600" cy="1325563"/>
          </a:xfrm>
        </p:spPr>
        <p:txBody>
          <a:bodyPr>
            <a:normAutofit/>
          </a:bodyPr>
          <a:lstStyle/>
          <a:p>
            <a:pPr algn="r"/>
            <a:r>
              <a:rPr lang="fa-IR" sz="4000" dirty="0"/>
              <a:t>ماکا</a:t>
            </a:r>
            <a:endParaRPr lang="en-US" sz="4000" dirty="0"/>
          </a:p>
        </p:txBody>
      </p:sp>
      <p:sp>
        <p:nvSpPr>
          <p:cNvPr id="3" name="Content Placeholder 2">
            <a:extLst>
              <a:ext uri="{FF2B5EF4-FFF2-40B4-BE49-F238E27FC236}">
                <a16:creationId xmlns:a16="http://schemas.microsoft.com/office/drawing/2014/main" id="{93C37C59-F407-0AF8-FAC4-8B669B2D1924}"/>
              </a:ext>
            </a:extLst>
          </p:cNvPr>
          <p:cNvSpPr>
            <a:spLocks noGrp="1"/>
          </p:cNvSpPr>
          <p:nvPr>
            <p:ph idx="1"/>
          </p:nvPr>
        </p:nvSpPr>
        <p:spPr>
          <a:xfrm>
            <a:off x="1422082" y="1441189"/>
            <a:ext cx="10390651" cy="5051686"/>
          </a:xfrm>
        </p:spPr>
        <p:txBody>
          <a:bodyPr>
            <a:normAutofit fontScale="92500" lnSpcReduction="20000"/>
          </a:bodyPr>
          <a:lstStyle/>
          <a:p>
            <a:pPr marL="0" marR="0" algn="r">
              <a:lnSpc>
                <a:spcPct val="107000"/>
              </a:lnSpc>
              <a:spcBef>
                <a:spcPts val="0"/>
              </a:spcBef>
              <a:spcAft>
                <a:spcPts val="600"/>
              </a:spcAft>
            </a:pPr>
            <a:r>
              <a:rPr lang="ar-SA" sz="3200" b="1" dirty="0">
                <a:solidFill>
                  <a:srgbClr val="555555"/>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ممکن است میل جنسی را تقویت کند</a:t>
            </a:r>
            <a:endParaRPr lang="en-US" sz="24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algn="r">
              <a:lnSpc>
                <a:spcPct val="107000"/>
              </a:lnSpc>
              <a:spcBef>
                <a:spcPts val="0"/>
              </a:spcBef>
              <a:spcAft>
                <a:spcPts val="1560"/>
              </a:spcAft>
            </a:pPr>
            <a:r>
              <a:rPr lang="ar-SA" sz="2800" dirty="0">
                <a:solidFill>
                  <a:srgbClr val="777777"/>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ماکا به عنوان یک گیاه دارویی با خواص تقویت کننده جنسی شناخته می شود</a:t>
            </a:r>
            <a:endParaRPr lang="fa-IR" sz="2800" dirty="0">
              <a:solidFill>
                <a:srgbClr val="777777"/>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endParaRPr>
          </a:p>
          <a:p>
            <a:pPr marL="0" marR="0" algn="r">
              <a:lnSpc>
                <a:spcPct val="107000"/>
              </a:lnSpc>
              <a:spcBef>
                <a:spcPts val="0"/>
              </a:spcBef>
              <a:spcAft>
                <a:spcPts val="1560"/>
              </a:spcAft>
            </a:pPr>
            <a:r>
              <a:rPr lang="ar-SA" sz="2800" dirty="0">
                <a:solidFill>
                  <a:srgbClr val="777777"/>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 ماکا میل و احساسات جنسی را افزایش می دهد و محرک لذت است. برای مردان و زنان نشان داده شده است که ماکا میل جنسی را افزایش می دهد و منجر به بهبود عملکرد جنسی می شود</a:t>
            </a:r>
            <a:r>
              <a:rPr lang="en-US" sz="2800" dirty="0">
                <a:solidFill>
                  <a:srgbClr val="777777"/>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endParaRPr lang="en-US" sz="24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algn="r">
              <a:lnSpc>
                <a:spcPct val="107000"/>
              </a:lnSpc>
              <a:spcBef>
                <a:spcPts val="0"/>
              </a:spcBef>
              <a:spcAft>
                <a:spcPts val="1560"/>
              </a:spcAft>
            </a:pPr>
            <a:r>
              <a:rPr lang="ar-SA" sz="2800" dirty="0">
                <a:solidFill>
                  <a:srgbClr val="777777"/>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این عوامل با افزایش میل جنسی مرتبط هستند. با این حال، به طور کلی، مطالعات نشان می دهد که وقتی ماکا به طور منظم مصرف می شود، به عنوان یک تحریک کننده جنسی عمل می کند و به حفظ سطح سالم میل جنسی کمک می کند</a:t>
            </a:r>
            <a:r>
              <a:rPr lang="en-US" sz="2800" dirty="0">
                <a:solidFill>
                  <a:srgbClr val="777777"/>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endParaRPr lang="en-US" sz="24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algn="r">
              <a:lnSpc>
                <a:spcPct val="107000"/>
              </a:lnSpc>
              <a:spcBef>
                <a:spcPts val="0"/>
              </a:spcBef>
              <a:spcAft>
                <a:spcPts val="600"/>
              </a:spcAft>
            </a:pPr>
            <a:r>
              <a:rPr lang="ar-SA" sz="3200" b="1" dirty="0">
                <a:solidFill>
                  <a:srgbClr val="555555"/>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ممکن است باروری مردان را بهبود بخشد</a:t>
            </a:r>
            <a:endParaRPr lang="en-US" sz="24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pPr marL="0" marR="0" algn="r">
              <a:lnSpc>
                <a:spcPct val="107000"/>
              </a:lnSpc>
              <a:spcBef>
                <a:spcPts val="0"/>
              </a:spcBef>
              <a:spcAft>
                <a:spcPts val="1560"/>
              </a:spcAft>
            </a:pPr>
            <a:r>
              <a:rPr lang="ar-SA" sz="2800" dirty="0">
                <a:solidFill>
                  <a:srgbClr val="777777"/>
                </a:solidFill>
                <a:effectLst/>
                <a:highlight>
                  <a:srgbClr val="FFFFFF"/>
                </a:highlight>
                <a:latin typeface="Calibri" panose="020F0502020204030204" pitchFamily="34" charset="0"/>
                <a:ea typeface="Times New Roman" panose="02020603050405020304" pitchFamily="18" charset="0"/>
                <a:cs typeface="Arial" panose="020B0604020202020204" pitchFamily="34" charset="0"/>
              </a:rPr>
              <a:t>تحقیقات نشان می دهد که ماکا ممکن است بر تعداد اسپرم تأثیر بگذارد. این به دلیل توانایی ریشه ماکا در پشتیبانی از تعداد بیشتر و سالم‌تر اسپرم است</a:t>
            </a:r>
            <a:r>
              <a:rPr lang="en-US" sz="2800" dirty="0">
                <a:solidFill>
                  <a:srgbClr val="777777"/>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a:t>
            </a:r>
            <a:endParaRPr lang="en-US" sz="2400" dirty="0">
              <a:effectLst/>
              <a:highlight>
                <a:srgbClr val="FFFFFF"/>
              </a:highligh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75715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A34E-266D-5EE8-B897-8BBB4EDA682E}"/>
              </a:ext>
            </a:extLst>
          </p:cNvPr>
          <p:cNvSpPr>
            <a:spLocks noGrp="1"/>
          </p:cNvSpPr>
          <p:nvPr>
            <p:ph type="title"/>
          </p:nvPr>
        </p:nvSpPr>
        <p:spPr/>
        <p:txBody>
          <a:bodyPr>
            <a:normAutofit/>
          </a:bodyPr>
          <a:lstStyle/>
          <a:p>
            <a:pPr marL="228600" marR="0" lvl="0" indent="-228600" algn="r" defTabSz="914400" rtl="0" eaLnBrk="1" fontAlgn="base"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2000" b="1" i="0" u="none" strike="noStrike" kern="1200" cap="none" spc="0" normalizeH="0" baseline="0" noProof="0" dirty="0">
                <a:ln>
                  <a:noFill/>
                </a:ln>
                <a:solidFill>
                  <a:srgbClr val="777777"/>
                </a:solidFill>
                <a:effectLst/>
                <a:highlight>
                  <a:srgbClr val="FFFFFF"/>
                </a:highlight>
                <a:uLnTx/>
                <a:uFillTx/>
                <a:latin typeface="inherit"/>
                <a:ea typeface="+mn-ea"/>
                <a:cs typeface="Arial" panose="020B0604020202020204" pitchFamily="34" charset="0"/>
              </a:rPr>
              <a:t>تاثیر گیاه خارخاسک در </a:t>
            </a:r>
            <a:r>
              <a:rPr kumimoji="0" lang="fa-IR" sz="2000" b="1" i="0" u="none" strike="noStrike" kern="1200" cap="none" spc="0" normalizeH="0" baseline="0" noProof="0" dirty="0">
                <a:ln>
                  <a:noFill/>
                </a:ln>
                <a:solidFill>
                  <a:srgbClr val="FF00FF"/>
                </a:solidFill>
                <a:effectLst/>
                <a:highlight>
                  <a:srgbClr val="FFFFFF"/>
                </a:highlight>
                <a:uLnTx/>
                <a:uFillTx/>
                <a:latin typeface="inherit"/>
                <a:ea typeface="+mn-ea"/>
                <a:cs typeface="Arial" panose="020B0604020202020204" pitchFamily="34" charset="0"/>
                <a:hlinkClick r:id="rId2"/>
              </a:rPr>
              <a:t>تقویت میل جنسی</a:t>
            </a:r>
            <a:r>
              <a:rPr kumimoji="0" lang="fa-IR" sz="2000" b="1" i="0" u="none" strike="noStrike" kern="1200" cap="none" spc="0" normalizeH="0" baseline="0" noProof="0" dirty="0">
                <a:ln>
                  <a:noFill/>
                </a:ln>
                <a:solidFill>
                  <a:srgbClr val="777777"/>
                </a:solidFill>
                <a:effectLst/>
                <a:highlight>
                  <a:srgbClr val="FFFFFF"/>
                </a:highlight>
                <a:uLnTx/>
                <a:uFillTx/>
                <a:latin typeface="inherit"/>
                <a:ea typeface="+mn-ea"/>
                <a:cs typeface="Arial" panose="020B0604020202020204" pitchFamily="34" charset="0"/>
              </a:rPr>
              <a:t> .</a:t>
            </a:r>
            <a:br>
              <a:rPr kumimoji="0" lang="fa-IR" sz="2000" b="0" i="0" u="none" strike="noStrike" kern="1200" cap="none" spc="0" normalizeH="0" baseline="0" noProof="0" dirty="0">
                <a:ln>
                  <a:noFill/>
                </a:ln>
                <a:solidFill>
                  <a:srgbClr val="777777"/>
                </a:solidFill>
                <a:effectLst/>
                <a:highlight>
                  <a:srgbClr val="FFFFFF"/>
                </a:highlight>
                <a:uLnTx/>
                <a:uFillTx/>
                <a:latin typeface="iranyekan"/>
                <a:ea typeface="+mn-ea"/>
                <a:cs typeface="Arial" panose="020B0604020202020204" pitchFamily="34" charset="0"/>
              </a:rPr>
            </a:br>
            <a:r>
              <a:rPr kumimoji="0" lang="en-US" sz="2800" b="1" i="0" u="none" strike="noStrike" kern="1200" cap="none" spc="0" normalizeH="0" baseline="0" noProof="0" dirty="0">
                <a:ln>
                  <a:noFill/>
                </a:ln>
                <a:solidFill>
                  <a:srgbClr val="FF00FF"/>
                </a:solidFill>
                <a:effectLst/>
                <a:highlight>
                  <a:srgbClr val="FFFFFF"/>
                </a:highlight>
                <a:uLnTx/>
                <a:uFillTx/>
                <a:latin typeface="inherit"/>
                <a:ea typeface="+mn-ea"/>
                <a:cs typeface="+mn-cs"/>
                <a:hlinkClick r:id="rId3"/>
              </a:rPr>
              <a:t>Tribulus </a:t>
            </a:r>
            <a:r>
              <a:rPr kumimoji="0" lang="en-US" sz="2800" b="1" i="0" u="none" strike="noStrike" kern="1200" cap="none" spc="0" normalizeH="0" baseline="0" noProof="0" dirty="0" err="1">
                <a:ln>
                  <a:noFill/>
                </a:ln>
                <a:solidFill>
                  <a:srgbClr val="FF00FF"/>
                </a:solidFill>
                <a:effectLst/>
                <a:highlight>
                  <a:srgbClr val="FFFFFF"/>
                </a:highlight>
                <a:uLnTx/>
                <a:uFillTx/>
                <a:latin typeface="inherit"/>
                <a:ea typeface="+mn-ea"/>
                <a:cs typeface="+mn-cs"/>
                <a:hlinkClick r:id="rId3"/>
              </a:rPr>
              <a:t>terrestris</a:t>
            </a:r>
            <a:r>
              <a:rPr kumimoji="0" lang="en-US" sz="2800" b="1" i="0" u="none" strike="noStrike" kern="1200" cap="none" spc="0" normalizeH="0" baseline="0" noProof="0" dirty="0">
                <a:ln>
                  <a:noFill/>
                </a:ln>
                <a:solidFill>
                  <a:srgbClr val="777777"/>
                </a:solidFill>
                <a:effectLst/>
                <a:highlight>
                  <a:srgbClr val="FFFFFF"/>
                </a:highlight>
                <a:uLnTx/>
                <a:uFillTx/>
                <a:latin typeface="inherit"/>
                <a:ea typeface="+mn-ea"/>
                <a:cs typeface="+mn-cs"/>
              </a:rPr>
              <a:t> </a:t>
            </a:r>
            <a:endParaRPr lang="en-US" sz="4000" dirty="0"/>
          </a:p>
        </p:txBody>
      </p:sp>
      <p:sp>
        <p:nvSpPr>
          <p:cNvPr id="3" name="Content Placeholder 2">
            <a:extLst>
              <a:ext uri="{FF2B5EF4-FFF2-40B4-BE49-F238E27FC236}">
                <a16:creationId xmlns:a16="http://schemas.microsoft.com/office/drawing/2014/main" id="{C91854D0-B47A-CDE8-C488-4AA878638E79}"/>
              </a:ext>
            </a:extLst>
          </p:cNvPr>
          <p:cNvSpPr>
            <a:spLocks noGrp="1"/>
          </p:cNvSpPr>
          <p:nvPr>
            <p:ph idx="1"/>
          </p:nvPr>
        </p:nvSpPr>
        <p:spPr/>
        <p:txBody>
          <a:bodyPr/>
          <a:lstStyle/>
          <a:p>
            <a:pPr algn="r" fontAlgn="base"/>
            <a:r>
              <a:rPr lang="fa-IR" b="1" i="0" dirty="0">
                <a:solidFill>
                  <a:srgbClr val="777777"/>
                </a:solidFill>
                <a:effectLst/>
                <a:highlight>
                  <a:srgbClr val="FFFFFF"/>
                </a:highlight>
                <a:latin typeface="inherit"/>
              </a:rPr>
              <a:t>.</a:t>
            </a:r>
            <a:endParaRPr lang="en-US" dirty="0"/>
          </a:p>
        </p:txBody>
      </p:sp>
      <p:sp>
        <p:nvSpPr>
          <p:cNvPr id="5" name="TextBox 4">
            <a:extLst>
              <a:ext uri="{FF2B5EF4-FFF2-40B4-BE49-F238E27FC236}">
                <a16:creationId xmlns:a16="http://schemas.microsoft.com/office/drawing/2014/main" id="{BE4BB31E-6165-2DF5-C4F8-81E03098B9D6}"/>
              </a:ext>
            </a:extLst>
          </p:cNvPr>
          <p:cNvSpPr txBox="1"/>
          <p:nvPr/>
        </p:nvSpPr>
        <p:spPr>
          <a:xfrm>
            <a:off x="3054246" y="2015732"/>
            <a:ext cx="9137754" cy="3269549"/>
          </a:xfrm>
          <a:prstGeom prst="rect">
            <a:avLst/>
          </a:prstGeom>
          <a:noFill/>
        </p:spPr>
        <p:txBody>
          <a:bodyPr wrap="square">
            <a:spAutoFit/>
          </a:bodyPr>
          <a:lstStyle/>
          <a:p>
            <a:pPr marL="228600" marR="0" lvl="0" indent="-228600" algn="r" defTabSz="914400" rtl="0" eaLnBrk="1" fontAlgn="base"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2000" b="0" i="0" u="none" strike="noStrike" kern="1200" cap="none" spc="0" normalizeH="0" baseline="0" noProof="0" dirty="0">
                <a:ln>
                  <a:noFill/>
                </a:ln>
                <a:solidFill>
                  <a:srgbClr val="777777"/>
                </a:solidFill>
                <a:effectLst/>
                <a:highlight>
                  <a:srgbClr val="FFFFFF"/>
                </a:highlight>
                <a:uLnTx/>
                <a:uFillTx/>
                <a:latin typeface="iranyekan"/>
                <a:ea typeface="+mn-ea"/>
                <a:cs typeface="Arial" panose="020B0604020202020204" pitchFamily="34" charset="0"/>
              </a:rPr>
              <a:t>تقویت قوای جنسی استفاده از عرق خارخاسک و یا مکمل های حاوی آن است. خارخسک باعث افزایش آندروژن‌ها، میل جنسی، افزایش فشار خون سرخرگی، افزایش فشار خون داخل آلت تناسلی نر و باعث افزایش نعوظ و میل جنسی می گردد.</a:t>
            </a:r>
          </a:p>
          <a:p>
            <a:pPr marL="228600" marR="0" lvl="0" indent="-228600" algn="r" defTabSz="914400" rtl="0" eaLnBrk="1" fontAlgn="base"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2000" b="0" i="0" u="none" strike="noStrike" kern="1200" cap="none" spc="0" normalizeH="0" baseline="0" noProof="0" dirty="0">
                <a:ln>
                  <a:noFill/>
                </a:ln>
                <a:solidFill>
                  <a:srgbClr val="777777"/>
                </a:solidFill>
                <a:effectLst/>
                <a:highlight>
                  <a:srgbClr val="FFFFFF"/>
                </a:highlight>
                <a:uLnTx/>
                <a:uFillTx/>
                <a:latin typeface="iranyekan"/>
                <a:ea typeface="+mn-ea"/>
                <a:cs typeface="Arial" panose="020B0604020202020204" pitchFamily="34" charset="0"/>
              </a:rPr>
              <a:t>خارخاسک برای تقویت میل جنسی به ویژه زمانی که نشاط و میل جنسی افراد کاهش یافته است، هم در زنان و هم در مردان کاربرد دارد.</a:t>
            </a:r>
          </a:p>
          <a:p>
            <a:pPr marL="228600" marR="0" lvl="0" indent="-228600" algn="r" defTabSz="914400" rtl="0" eaLnBrk="1" fontAlgn="base" latinLnBrk="0" hangingPunct="1">
              <a:lnSpc>
                <a:spcPct val="120000"/>
              </a:lnSpc>
              <a:spcBef>
                <a:spcPts val="1000"/>
              </a:spcBef>
              <a:spcAft>
                <a:spcPts val="0"/>
              </a:spcAft>
              <a:buClr>
                <a:srgbClr val="B71E42"/>
              </a:buClr>
              <a:buSzPct val="100000"/>
              <a:buFont typeface="Arial" panose="020B0604020202020204" pitchFamily="34" charset="0"/>
              <a:buChar char="•"/>
              <a:tabLst/>
              <a:defRPr/>
            </a:pPr>
            <a:r>
              <a:rPr kumimoji="0" lang="fa-IR" sz="2000" b="0" i="0" u="none" strike="noStrike" kern="1200" cap="none" spc="0" normalizeH="0" baseline="0" noProof="0" dirty="0">
                <a:ln>
                  <a:noFill/>
                </a:ln>
                <a:solidFill>
                  <a:srgbClr val="777777"/>
                </a:solidFill>
                <a:effectLst/>
                <a:highlight>
                  <a:srgbClr val="FFFFFF"/>
                </a:highlight>
                <a:uLnTx/>
                <a:uFillTx/>
                <a:latin typeface="iranyekan"/>
                <a:ea typeface="+mn-ea"/>
                <a:cs typeface="Arial" panose="020B0604020202020204" pitchFamily="34" charset="0"/>
              </a:rPr>
              <a:t>تحقیقات نشان داده است این گیاه در زنان باعث افزایش میل جنسی به ویژه پس از دوران یائسگی می شود و در مردان نیز مشکلات نعوظ و کاهش سطح تستوسترون را درمان می نماید. مصرف عرق خارخاسک در مردان باعث افزایش مایع منی میشود.</a:t>
            </a:r>
          </a:p>
        </p:txBody>
      </p:sp>
    </p:spTree>
    <p:extLst>
      <p:ext uri="{BB962C8B-B14F-4D97-AF65-F5344CB8AC3E}">
        <p14:creationId xmlns:p14="http://schemas.microsoft.com/office/powerpoint/2010/main" val="2148329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E5D7C-E105-7541-44E1-0A1C7C9230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E69BA-C4E8-353D-890B-B3A90E70770F}"/>
              </a:ext>
            </a:extLst>
          </p:cNvPr>
          <p:cNvSpPr>
            <a:spLocks noGrp="1"/>
          </p:cNvSpPr>
          <p:nvPr>
            <p:ph idx="1"/>
          </p:nvPr>
        </p:nvSpPr>
        <p:spPr>
          <a:xfrm>
            <a:off x="954579" y="2568295"/>
            <a:ext cx="10515600" cy="2311881"/>
          </a:xfrm>
        </p:spPr>
        <p:txBody>
          <a:bodyPr>
            <a:normAutofit/>
          </a:bodyPr>
          <a:lstStyle/>
          <a:p>
            <a:pPr algn="r" fontAlgn="base"/>
            <a:r>
              <a:rPr lang="fa-IR" b="0" i="0" dirty="0">
                <a:solidFill>
                  <a:srgbClr val="777777"/>
                </a:solidFill>
                <a:effectLst/>
                <a:highlight>
                  <a:srgbClr val="FFFFFF"/>
                </a:highlight>
                <a:latin typeface="iranyekan"/>
              </a:rPr>
              <a:t> </a:t>
            </a:r>
          </a:p>
        </p:txBody>
      </p:sp>
      <p:sp>
        <p:nvSpPr>
          <p:cNvPr id="5" name="AutoShape 2">
            <a:hlinkClick r:id="rId2"/>
            <a:extLst>
              <a:ext uri="{FF2B5EF4-FFF2-40B4-BE49-F238E27FC236}">
                <a16:creationId xmlns:a16="http://schemas.microsoft.com/office/drawing/2014/main" id="{1F30F606-1D47-0202-3CDB-8FEB5FB0F91B}"/>
              </a:ext>
            </a:extLst>
          </p:cNvPr>
          <p:cNvSpPr>
            <a:spLocks noChangeAspect="1" noChangeArrowheads="1"/>
          </p:cNvSpPr>
          <p:nvPr/>
        </p:nvSpPr>
        <p:spPr bwMode="auto">
          <a:xfrm>
            <a:off x="-333375" y="-625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27" name="Picture 3" descr="‫گیاه شاخ بز از farzinteb.com‬‎">
            <a:hlinkClick r:id="rId2"/>
            <a:extLst>
              <a:ext uri="{FF2B5EF4-FFF2-40B4-BE49-F238E27FC236}">
                <a16:creationId xmlns:a16="http://schemas.microsoft.com/office/drawing/2014/main" id="{F78D82EE-AB60-19EF-F6E0-5FDEA6682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75" y="3016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58CA37-A9A8-E56D-0B63-73A2F38F3F8F}"/>
              </a:ext>
            </a:extLst>
          </p:cNvPr>
          <p:cNvSpPr txBox="1"/>
          <p:nvPr/>
        </p:nvSpPr>
        <p:spPr>
          <a:xfrm>
            <a:off x="1662513" y="1853754"/>
            <a:ext cx="918140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srgbClr val="444444"/>
                </a:solidFill>
                <a:effectLst/>
                <a:highlight>
                  <a:srgbClr val="FFFFFF"/>
                </a:highlight>
                <a:uLnTx/>
                <a:uFillTx/>
                <a:latin typeface="MsYekan"/>
                <a:ea typeface="+mn-ea"/>
                <a:cs typeface="Arial" panose="020B0604020202020204" pitchFamily="34" charset="0"/>
              </a:rPr>
              <a:t>عصاره نخل اره ای ( به انگلیسی: </a:t>
            </a:r>
            <a:r>
              <a:rPr kumimoji="0" lang="en-US" sz="1800" b="0" i="0" u="none" strike="noStrike" kern="1200" cap="none" spc="0" normalizeH="0" baseline="0" noProof="0" dirty="0">
                <a:ln>
                  <a:noFill/>
                </a:ln>
                <a:solidFill>
                  <a:srgbClr val="444444"/>
                </a:solidFill>
                <a:effectLst/>
                <a:highlight>
                  <a:srgbClr val="FFFFFF"/>
                </a:highlight>
                <a:uLnTx/>
                <a:uFillTx/>
                <a:latin typeface="MsYekan"/>
                <a:ea typeface="+mn-ea"/>
                <a:cs typeface="+mn-cs"/>
              </a:rPr>
              <a:t>Saw palmetto extract ) ‏ </a:t>
            </a:r>
            <a:r>
              <a:rPr kumimoji="0" lang="fa-IR" sz="1800" b="0" i="0" u="none" strike="noStrike" kern="1200" cap="none" spc="0" normalizeH="0" baseline="0" noProof="0" dirty="0">
                <a:ln>
                  <a:noFill/>
                </a:ln>
                <a:solidFill>
                  <a:srgbClr val="444444"/>
                </a:solidFill>
                <a:effectLst/>
                <a:highlight>
                  <a:srgbClr val="FFFFFF"/>
                </a:highlight>
                <a:uLnTx/>
                <a:uFillTx/>
                <a:latin typeface="MsYekan"/>
                <a:ea typeface="+mn-ea"/>
                <a:cs typeface="Arial" panose="020B0604020202020204" pitchFamily="34" charset="0"/>
              </a:rPr>
              <a:t>عصارهٔ میوهٔ سرینو ریپنز است و سرشار از اسیدهای چرب و فیتوسترول ( به انگلیسی: </a:t>
            </a:r>
            <a:r>
              <a:rPr kumimoji="0" lang="en-US" sz="1800" b="0" i="0" u="none" strike="noStrike" kern="1200" cap="none" spc="0" normalizeH="0" baseline="0" noProof="0" dirty="0">
                <a:ln>
                  <a:noFill/>
                </a:ln>
                <a:solidFill>
                  <a:srgbClr val="444444"/>
                </a:solidFill>
                <a:effectLst/>
                <a:highlight>
                  <a:srgbClr val="FFFFFF"/>
                </a:highlight>
                <a:uLnTx/>
                <a:uFillTx/>
                <a:latin typeface="MsYekan"/>
                <a:ea typeface="+mn-ea"/>
                <a:cs typeface="+mn-cs"/>
              </a:rPr>
              <a:t>Phytosterol ) ‏ </a:t>
            </a:r>
            <a:r>
              <a:rPr kumimoji="0" lang="fa-IR" sz="1800" b="0" i="0" u="none" strike="noStrike" kern="1200" cap="none" spc="0" normalizeH="0" baseline="0" noProof="0" dirty="0">
                <a:ln>
                  <a:noFill/>
                </a:ln>
                <a:solidFill>
                  <a:srgbClr val="444444"/>
                </a:solidFill>
                <a:effectLst/>
                <a:highlight>
                  <a:srgbClr val="FFFFFF"/>
                </a:highlight>
                <a:uLnTx/>
                <a:uFillTx/>
                <a:latin typeface="MsYekan"/>
                <a:ea typeface="+mn-ea"/>
                <a:cs typeface="Arial" panose="020B0604020202020204" pitchFamily="34" charset="0"/>
              </a:rPr>
              <a:t>می باشد. از این ماده برای درمان سنتی تعدادی از بیماری ها استفاده می شود که مهمترین آن ها هایپرپلازی خوش خیم پروستات است</a:t>
            </a: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092889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EFBF-1210-C465-757B-9EB689CCD25C}"/>
              </a:ext>
            </a:extLst>
          </p:cNvPr>
          <p:cNvSpPr>
            <a:spLocks noGrp="1"/>
          </p:cNvSpPr>
          <p:nvPr>
            <p:ph type="title"/>
          </p:nvPr>
        </p:nvSpPr>
        <p:spPr>
          <a:xfrm>
            <a:off x="1294362" y="172860"/>
            <a:ext cx="9603275" cy="1049235"/>
          </a:xfrm>
        </p:spPr>
        <p:txBody>
          <a:bodyPr/>
          <a:lstStyle/>
          <a:p>
            <a:endParaRPr lang="en-US" dirty="0"/>
          </a:p>
        </p:txBody>
      </p:sp>
      <p:sp>
        <p:nvSpPr>
          <p:cNvPr id="3" name="Content Placeholder 2">
            <a:extLst>
              <a:ext uri="{FF2B5EF4-FFF2-40B4-BE49-F238E27FC236}">
                <a16:creationId xmlns:a16="http://schemas.microsoft.com/office/drawing/2014/main" id="{CB427624-B7C9-B24A-40E6-3B9F54DA8E46}"/>
              </a:ext>
            </a:extLst>
          </p:cNvPr>
          <p:cNvSpPr>
            <a:spLocks noGrp="1"/>
          </p:cNvSpPr>
          <p:nvPr>
            <p:ph idx="1"/>
          </p:nvPr>
        </p:nvSpPr>
        <p:spPr>
          <a:xfrm>
            <a:off x="1294361" y="956953"/>
            <a:ext cx="9603275" cy="3450613"/>
          </a:xfrm>
        </p:spPr>
        <p:txBody>
          <a:bodyPr>
            <a:normAutofit/>
          </a:bodyPr>
          <a:lstStyle/>
          <a:p>
            <a:r>
              <a:rPr lang="en-US" sz="2400" b="0" i="0" dirty="0">
                <a:solidFill>
                  <a:srgbClr val="1F1F1F"/>
                </a:solidFill>
                <a:effectLst/>
                <a:latin typeface="ElsevierGulliver"/>
              </a:rPr>
              <a:t>CNS circuitries are major targets for sex steroids and mediate instinctual, emotional, and behavioral components of sexual response and suppressors.</a:t>
            </a:r>
            <a:endParaRPr lang="en-US" sz="2400" dirty="0"/>
          </a:p>
        </p:txBody>
      </p:sp>
      <p:pic>
        <p:nvPicPr>
          <p:cNvPr id="4" name="Picture 3">
            <a:extLst>
              <a:ext uri="{FF2B5EF4-FFF2-40B4-BE49-F238E27FC236}">
                <a16:creationId xmlns:a16="http://schemas.microsoft.com/office/drawing/2014/main" id="{C894B751-44BB-B898-940C-7737A3DB9A31}"/>
              </a:ext>
            </a:extLst>
          </p:cNvPr>
          <p:cNvPicPr>
            <a:picLocks noChangeAspect="1"/>
          </p:cNvPicPr>
          <p:nvPr/>
        </p:nvPicPr>
        <p:blipFill>
          <a:blip r:embed="rId2"/>
          <a:stretch>
            <a:fillRect/>
          </a:stretch>
        </p:blipFill>
        <p:spPr>
          <a:xfrm>
            <a:off x="3697704" y="2395579"/>
            <a:ext cx="7620000" cy="3667125"/>
          </a:xfrm>
          <a:prstGeom prst="rect">
            <a:avLst/>
          </a:prstGeom>
        </p:spPr>
      </p:pic>
    </p:spTree>
    <p:extLst>
      <p:ext uri="{BB962C8B-B14F-4D97-AF65-F5344CB8AC3E}">
        <p14:creationId xmlns:p14="http://schemas.microsoft.com/office/powerpoint/2010/main" val="1580692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6542-92E5-E27C-5CD0-5B7E4C34197C}"/>
              </a:ext>
            </a:extLst>
          </p:cNvPr>
          <p:cNvSpPr>
            <a:spLocks noGrp="1"/>
          </p:cNvSpPr>
          <p:nvPr>
            <p:ph type="title"/>
          </p:nvPr>
        </p:nvSpPr>
        <p:spPr/>
        <p:txBody>
          <a:bodyPr/>
          <a:lstStyle/>
          <a:p>
            <a:pPr marL="457200" marR="0" lvl="1" algn="r" defTabSz="914400" rtl="0" eaLnBrk="1" fontAlgn="base" latinLnBrk="0" hangingPunct="1">
              <a:lnSpc>
                <a:spcPct val="120000"/>
              </a:lnSpc>
              <a:spcBef>
                <a:spcPts val="500"/>
              </a:spcBef>
              <a:spcAft>
                <a:spcPts val="0"/>
              </a:spcAft>
              <a:buClr>
                <a:srgbClr val="B71E42"/>
              </a:buClr>
              <a:buSzPct val="100000"/>
              <a:tabLst/>
              <a:defRPr/>
            </a:pPr>
            <a:r>
              <a:rPr kumimoji="0" lang="fa-IR" sz="24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تونگات علی تروفیول </a:t>
            </a:r>
            <a:r>
              <a:rPr kumimoji="0" lang="fa-IR" sz="2000" b="1" i="0" u="none" strike="noStrike" kern="1200" cap="none" spc="0" normalizeH="0" baseline="0" noProof="0" dirty="0">
                <a:ln>
                  <a:noFill/>
                </a:ln>
                <a:solidFill>
                  <a:srgbClr val="000000"/>
                </a:solidFill>
                <a:effectLst/>
                <a:highlight>
                  <a:srgbClr val="FFFFFF"/>
                </a:highlight>
                <a:uLnTx/>
                <a:uFillTx/>
                <a:latin typeface="vazir-bold"/>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highlight>
                  <a:srgbClr val="FFFFFF"/>
                </a:highlight>
                <a:uLnTx/>
                <a:uFillTx/>
                <a:latin typeface="vazir-bold"/>
                <a:ea typeface="+mn-ea"/>
                <a:cs typeface="+mn-cs"/>
              </a:rPr>
              <a:t>TruFuel</a:t>
            </a:r>
            <a:r>
              <a:rPr kumimoji="0" lang="en-US" sz="2400" b="1" i="0" u="none" strike="noStrike" kern="1200" cap="none" spc="0" normalizeH="0" baseline="0" noProof="0" dirty="0">
                <a:ln>
                  <a:noFill/>
                </a:ln>
                <a:solidFill>
                  <a:srgbClr val="000000"/>
                </a:solidFill>
                <a:effectLst/>
                <a:highlight>
                  <a:srgbClr val="FFFFFF"/>
                </a:highlight>
                <a:uLnTx/>
                <a:uFillTx/>
                <a:latin typeface="vazir-bold"/>
                <a:ea typeface="+mn-ea"/>
                <a:cs typeface="+mn-cs"/>
              </a:rPr>
              <a:t> </a:t>
            </a:r>
            <a:r>
              <a:rPr kumimoji="0" lang="en-US" sz="2400" b="1" i="0" u="none" strike="noStrike" kern="1200" cap="none" spc="0" normalizeH="0" baseline="0" noProof="0" dirty="0" err="1">
                <a:ln>
                  <a:noFill/>
                </a:ln>
                <a:solidFill>
                  <a:srgbClr val="000000"/>
                </a:solidFill>
                <a:effectLst/>
                <a:highlight>
                  <a:srgbClr val="FFFFFF"/>
                </a:highlight>
                <a:uLnTx/>
                <a:uFillTx/>
                <a:latin typeface="vazir-bold"/>
                <a:ea typeface="+mn-ea"/>
                <a:cs typeface="+mn-cs"/>
              </a:rPr>
              <a:t>Tongkat</a:t>
            </a:r>
            <a:r>
              <a:rPr kumimoji="0" lang="en-US" sz="2400" b="1" i="0" u="none" strike="noStrike" kern="1200" cap="none" spc="0" normalizeH="0" baseline="0" noProof="0" dirty="0">
                <a:ln>
                  <a:noFill/>
                </a:ln>
                <a:solidFill>
                  <a:srgbClr val="000000"/>
                </a:solidFill>
                <a:effectLst/>
                <a:highlight>
                  <a:srgbClr val="FFFFFF"/>
                </a:highlight>
                <a:uLnTx/>
                <a:uFillTx/>
                <a:latin typeface="vazir-bold"/>
                <a:ea typeface="+mn-ea"/>
                <a:cs typeface="+mn-cs"/>
              </a:rPr>
              <a:t> Ali s</a:t>
            </a:r>
            <a:br>
              <a:rPr kumimoji="0" lang="en-US" sz="2400" b="1" i="0" u="none" strike="noStrike" kern="1200" cap="none" spc="0" normalizeH="0" baseline="0" noProof="0" dirty="0">
                <a:ln>
                  <a:noFill/>
                </a:ln>
                <a:solidFill>
                  <a:srgbClr val="6F6F6F"/>
                </a:solidFill>
                <a:effectLst/>
                <a:highlight>
                  <a:srgbClr val="FFFFFF"/>
                </a:highlight>
                <a:uLnTx/>
                <a:uFillTx/>
                <a:latin typeface="vazir-bold"/>
                <a:ea typeface="+mn-ea"/>
                <a:cs typeface="+mn-cs"/>
              </a:rPr>
            </a:br>
            <a:endParaRPr lang="en-US" dirty="0"/>
          </a:p>
        </p:txBody>
      </p:sp>
      <p:sp>
        <p:nvSpPr>
          <p:cNvPr id="3" name="Content Placeholder 2">
            <a:extLst>
              <a:ext uri="{FF2B5EF4-FFF2-40B4-BE49-F238E27FC236}">
                <a16:creationId xmlns:a16="http://schemas.microsoft.com/office/drawing/2014/main" id="{CDD7422A-F7E1-C4CF-27D8-2D4DF3C96C92}"/>
              </a:ext>
            </a:extLst>
          </p:cNvPr>
          <p:cNvSpPr>
            <a:spLocks noGrp="1"/>
          </p:cNvSpPr>
          <p:nvPr>
            <p:ph idx="1"/>
          </p:nvPr>
        </p:nvSpPr>
        <p:spPr/>
        <p:txBody>
          <a:bodyPr>
            <a:normAutofit/>
          </a:bodyPr>
          <a:lstStyle/>
          <a:p>
            <a:pPr lvl="1" algn="r" fontAlgn="base"/>
            <a:r>
              <a:rPr lang="fa-IR" b="1" i="0" dirty="0">
                <a:solidFill>
                  <a:srgbClr val="000000"/>
                </a:solidFill>
                <a:effectLst/>
                <a:highlight>
                  <a:srgbClr val="FFFFFF"/>
                </a:highlight>
                <a:latin typeface="vazir-bold"/>
              </a:rPr>
              <a:t>افزایش سطح تستوسترون: </a:t>
            </a:r>
            <a:r>
              <a:rPr lang="fa-IR" b="0" i="0" dirty="0">
                <a:solidFill>
                  <a:srgbClr val="999999"/>
                </a:solidFill>
                <a:effectLst/>
                <a:highlight>
                  <a:srgbClr val="FFFFFF"/>
                </a:highlight>
                <a:latin typeface="vazir"/>
              </a:rPr>
              <a:t>می‌تواند به افزایش طبیعی سطح تستوسترون کمک کند، که ممکن است به بهبود عملکرد جنسی و افزایش انرژی منجر شود.</a:t>
            </a:r>
          </a:p>
          <a:p>
            <a:pPr lvl="1" algn="r" fontAlgn="base"/>
            <a:r>
              <a:rPr lang="fa-IR" b="1" i="0" dirty="0">
                <a:solidFill>
                  <a:srgbClr val="000000"/>
                </a:solidFill>
                <a:effectLst/>
                <a:highlight>
                  <a:srgbClr val="FFFFFF"/>
                </a:highlight>
                <a:latin typeface="vazir-bold"/>
              </a:rPr>
              <a:t>افزایش میل جنسی:</a:t>
            </a:r>
            <a:r>
              <a:rPr lang="fa-IR" b="0" i="0" dirty="0">
                <a:solidFill>
                  <a:srgbClr val="999999"/>
                </a:solidFill>
                <a:effectLst/>
                <a:highlight>
                  <a:srgbClr val="FFFFFF"/>
                </a:highlight>
                <a:latin typeface="vazir"/>
              </a:rPr>
              <a:t> ممکن است میل جنسی را افزایش دهد و به بهبود نعوظ کمک کند.</a:t>
            </a:r>
          </a:p>
          <a:p>
            <a:pPr lvl="1" algn="r" fontAlgn="base"/>
            <a:r>
              <a:rPr lang="fa-IR" b="1" i="0" dirty="0">
                <a:solidFill>
                  <a:srgbClr val="000000"/>
                </a:solidFill>
                <a:effectLst/>
                <a:highlight>
                  <a:srgbClr val="FFFFFF"/>
                </a:highlight>
                <a:latin typeface="vazir-bold"/>
              </a:rPr>
              <a:t>کاهش استرس و اضطراب:</a:t>
            </a:r>
            <a:r>
              <a:rPr lang="fa-IR" b="0" i="0" dirty="0">
                <a:solidFill>
                  <a:srgbClr val="999999"/>
                </a:solidFill>
                <a:effectLst/>
                <a:highlight>
                  <a:srgbClr val="FFFFFF"/>
                </a:highlight>
                <a:latin typeface="vazir"/>
              </a:rPr>
              <a:t> ممکن است به کاهش سطوح استرس و بهبود وضعیت روحی کمک کند، که می‌تواند بر تمرکز و خلق و خو تأثیر مثبت بگذارد.</a:t>
            </a:r>
          </a:p>
          <a:p>
            <a:pPr lvl="1" algn="r" fontAlgn="base"/>
            <a:r>
              <a:rPr lang="fa-IR" b="1" i="0" dirty="0">
                <a:solidFill>
                  <a:srgbClr val="000000"/>
                </a:solidFill>
                <a:effectLst/>
                <a:highlight>
                  <a:srgbClr val="FFFFFF"/>
                </a:highlight>
                <a:latin typeface="vazir-bold"/>
              </a:rPr>
              <a:t>افزایش قدرت و استقامت: </a:t>
            </a:r>
            <a:r>
              <a:rPr lang="fa-IR" b="0" i="0" dirty="0">
                <a:solidFill>
                  <a:srgbClr val="999999"/>
                </a:solidFill>
                <a:effectLst/>
                <a:highlight>
                  <a:srgbClr val="FFFFFF"/>
                </a:highlight>
                <a:latin typeface="vazir"/>
              </a:rPr>
              <a:t>برای ورزشکاران، این مکمل می‌تواند به افزایش قدرت و استقامت در تمرینات کمک کند.</a:t>
            </a:r>
          </a:p>
          <a:p>
            <a:pPr lvl="1" algn="r" fontAlgn="base"/>
            <a:r>
              <a:rPr lang="fa-IR" b="1" i="0" dirty="0">
                <a:solidFill>
                  <a:srgbClr val="000000"/>
                </a:solidFill>
                <a:effectLst/>
                <a:highlight>
                  <a:srgbClr val="FFFFFF"/>
                </a:highlight>
                <a:latin typeface="vazir-bold"/>
              </a:rPr>
              <a:t>تقویت سیستم ایمنی:</a:t>
            </a:r>
            <a:r>
              <a:rPr lang="fa-IR" b="0" i="0" dirty="0">
                <a:solidFill>
                  <a:srgbClr val="999999"/>
                </a:solidFill>
                <a:effectLst/>
                <a:highlight>
                  <a:srgbClr val="FFFFFF"/>
                </a:highlight>
                <a:latin typeface="vazir"/>
              </a:rPr>
              <a:t> خواص آنتی‌اکسیدانی تنگات علی ممکن است به تقویت سیستم ایمنی و بهبود سلامتی عمومی کمک کند.</a:t>
            </a:r>
          </a:p>
          <a:p>
            <a:pPr lvl="1" algn="r" fontAlgn="base"/>
            <a:r>
              <a:rPr lang="fa-IR" b="1" i="0" dirty="0">
                <a:solidFill>
                  <a:srgbClr val="000000"/>
                </a:solidFill>
                <a:effectLst/>
                <a:highlight>
                  <a:srgbClr val="FFFFFF"/>
                </a:highlight>
                <a:latin typeface="vazir-bold"/>
              </a:rPr>
              <a:t>تعادل هورمونی: </a:t>
            </a:r>
            <a:r>
              <a:rPr lang="fa-IR" b="0" i="0" dirty="0">
                <a:solidFill>
                  <a:srgbClr val="999999"/>
                </a:solidFill>
                <a:effectLst/>
                <a:highlight>
                  <a:srgbClr val="FFFFFF"/>
                </a:highlight>
                <a:latin typeface="vazir"/>
              </a:rPr>
              <a:t>می‌تواند به تنظیم سطح هورمون‌ها کمک کند و به حفظ توازن هورمونی در ب</a:t>
            </a:r>
          </a:p>
          <a:p>
            <a:endParaRPr lang="en-US" dirty="0"/>
          </a:p>
        </p:txBody>
      </p:sp>
    </p:spTree>
    <p:extLst>
      <p:ext uri="{BB962C8B-B14F-4D97-AF65-F5344CB8AC3E}">
        <p14:creationId xmlns:p14="http://schemas.microsoft.com/office/powerpoint/2010/main" val="1467856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C8F98-5395-4BFE-94B0-11190244DB33}"/>
              </a:ext>
            </a:extLst>
          </p:cNvPr>
          <p:cNvPicPr>
            <a:picLocks noChangeAspect="1"/>
          </p:cNvPicPr>
          <p:nvPr/>
        </p:nvPicPr>
        <p:blipFill>
          <a:blip r:embed="rId3">
            <a:alphaModFix amt="21000"/>
          </a:blip>
          <a:stretch>
            <a:fillRect/>
          </a:stretch>
        </p:blipFill>
        <p:spPr>
          <a:xfrm>
            <a:off x="957711" y="-311021"/>
            <a:ext cx="9926876" cy="7715121"/>
          </a:xfrm>
          <a:prstGeom prst="rect">
            <a:avLst/>
          </a:prstGeom>
        </p:spPr>
      </p:pic>
      <p:sp>
        <p:nvSpPr>
          <p:cNvPr id="3" name="Rectangle 2">
            <a:extLst>
              <a:ext uri="{FF2B5EF4-FFF2-40B4-BE49-F238E27FC236}">
                <a16:creationId xmlns:a16="http://schemas.microsoft.com/office/drawing/2014/main" id="{DC224545-9974-4C40-8BEA-2C8B6C427F0F}"/>
              </a:ext>
            </a:extLst>
          </p:cNvPr>
          <p:cNvSpPr/>
          <p:nvPr/>
        </p:nvSpPr>
        <p:spPr>
          <a:xfrm>
            <a:off x="0" y="0"/>
            <a:ext cx="12188825" cy="6858000"/>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a:ea typeface="微软雅黑"/>
              <a:cs typeface="+mn-cs"/>
            </a:endParaRPr>
          </a:p>
        </p:txBody>
      </p:sp>
      <p:sp>
        <p:nvSpPr>
          <p:cNvPr id="4" name="Rounded Rectangle 3">
            <a:extLst>
              <a:ext uri="{FF2B5EF4-FFF2-40B4-BE49-F238E27FC236}">
                <a16:creationId xmlns:a16="http://schemas.microsoft.com/office/drawing/2014/main" id="{6458C06C-CE1E-4FF2-801B-A40A3536A609}"/>
              </a:ext>
            </a:extLst>
          </p:cNvPr>
          <p:cNvSpPr/>
          <p:nvPr/>
        </p:nvSpPr>
        <p:spPr>
          <a:xfrm>
            <a:off x="148228" y="3303828"/>
            <a:ext cx="1203682" cy="888057"/>
          </a:xfrm>
          <a:prstGeom prst="roundRect">
            <a:avLst>
              <a:gd name="adj" fmla="val 50000"/>
            </a:avLst>
          </a:prstGeom>
          <a:solidFill>
            <a:schemeClr val="accent5">
              <a:lumMod val="20000"/>
              <a:lumOff val="80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01</a:t>
            </a:r>
          </a:p>
        </p:txBody>
      </p:sp>
      <p:grpSp>
        <p:nvGrpSpPr>
          <p:cNvPr id="5" name="Group 4">
            <a:extLst>
              <a:ext uri="{FF2B5EF4-FFF2-40B4-BE49-F238E27FC236}">
                <a16:creationId xmlns:a16="http://schemas.microsoft.com/office/drawing/2014/main" id="{BA29A0D8-92BF-4065-8EE5-2572C9D667FC}"/>
              </a:ext>
            </a:extLst>
          </p:cNvPr>
          <p:cNvGrpSpPr/>
          <p:nvPr/>
        </p:nvGrpSpPr>
        <p:grpSpPr>
          <a:xfrm>
            <a:off x="1009504" y="2337671"/>
            <a:ext cx="601841" cy="841315"/>
            <a:chOff x="2485085" y="3960219"/>
            <a:chExt cx="880281" cy="930918"/>
          </a:xfrm>
        </p:grpSpPr>
        <p:cxnSp>
          <p:nvCxnSpPr>
            <p:cNvPr id="6" name="Straight Connector 5">
              <a:extLst>
                <a:ext uri="{FF2B5EF4-FFF2-40B4-BE49-F238E27FC236}">
                  <a16:creationId xmlns:a16="http://schemas.microsoft.com/office/drawing/2014/main" id="{436ED3FF-AFE3-4A46-801F-CD5307A95B52}"/>
                </a:ext>
              </a:extLst>
            </p:cNvPr>
            <p:cNvCxnSpPr/>
            <p:nvPr/>
          </p:nvCxnSpPr>
          <p:spPr>
            <a:xfrm flipV="1">
              <a:off x="2485086" y="3960219"/>
              <a:ext cx="0" cy="930918"/>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91054A8B-FC80-4B37-A51C-B77DEFD8F329}"/>
                </a:ext>
              </a:extLst>
            </p:cNvPr>
            <p:cNvCxnSpPr/>
            <p:nvPr/>
          </p:nvCxnSpPr>
          <p:spPr>
            <a:xfrm>
              <a:off x="2485085" y="3960219"/>
              <a:ext cx="880281" cy="2"/>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8" name="Rounded Rectangle 4">
            <a:extLst>
              <a:ext uri="{FF2B5EF4-FFF2-40B4-BE49-F238E27FC236}">
                <a16:creationId xmlns:a16="http://schemas.microsoft.com/office/drawing/2014/main" id="{1453EF47-4EC6-489B-8D02-BCD205F7CDD3}"/>
              </a:ext>
            </a:extLst>
          </p:cNvPr>
          <p:cNvSpPr/>
          <p:nvPr/>
        </p:nvSpPr>
        <p:spPr>
          <a:xfrm>
            <a:off x="1912484" y="1821968"/>
            <a:ext cx="1203682" cy="888057"/>
          </a:xfrm>
          <a:prstGeom prst="roundRect">
            <a:avLst>
              <a:gd name="adj" fmla="val 50000"/>
            </a:avLst>
          </a:prstGeom>
          <a:solidFill>
            <a:schemeClr val="accent5">
              <a:lumMod val="40000"/>
              <a:lumOff val="60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02</a:t>
            </a:r>
          </a:p>
        </p:txBody>
      </p:sp>
      <p:grpSp>
        <p:nvGrpSpPr>
          <p:cNvPr id="9" name="Group 8">
            <a:extLst>
              <a:ext uri="{FF2B5EF4-FFF2-40B4-BE49-F238E27FC236}">
                <a16:creationId xmlns:a16="http://schemas.microsoft.com/office/drawing/2014/main" id="{439B63F7-51A3-4859-A286-040C35B11E4D}"/>
              </a:ext>
            </a:extLst>
          </p:cNvPr>
          <p:cNvGrpSpPr/>
          <p:nvPr/>
        </p:nvGrpSpPr>
        <p:grpSpPr>
          <a:xfrm>
            <a:off x="2705528" y="2850929"/>
            <a:ext cx="690579" cy="1083229"/>
            <a:chOff x="4078451" y="4183858"/>
            <a:chExt cx="1010073" cy="1198598"/>
          </a:xfrm>
        </p:grpSpPr>
        <p:cxnSp>
          <p:nvCxnSpPr>
            <p:cNvPr id="10" name="Straight Connector 9">
              <a:extLst>
                <a:ext uri="{FF2B5EF4-FFF2-40B4-BE49-F238E27FC236}">
                  <a16:creationId xmlns:a16="http://schemas.microsoft.com/office/drawing/2014/main" id="{F30015ED-4097-4031-8ECC-A3512CB8BDE9}"/>
                </a:ext>
              </a:extLst>
            </p:cNvPr>
            <p:cNvCxnSpPr>
              <a:cxnSpLocks/>
            </p:cNvCxnSpPr>
            <p:nvPr/>
          </p:nvCxnSpPr>
          <p:spPr>
            <a:xfrm>
              <a:off x="4078451" y="4183858"/>
              <a:ext cx="19426" cy="1198598"/>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EB3F9177-BF6F-42FC-A731-6F693A37D234}"/>
                </a:ext>
              </a:extLst>
            </p:cNvPr>
            <p:cNvCxnSpPr>
              <a:cxnSpLocks/>
            </p:cNvCxnSpPr>
            <p:nvPr/>
          </p:nvCxnSpPr>
          <p:spPr>
            <a:xfrm flipH="1">
              <a:off x="4088164" y="5382456"/>
              <a:ext cx="1000360" cy="0"/>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12" name="Rounded Rectangle 5">
            <a:extLst>
              <a:ext uri="{FF2B5EF4-FFF2-40B4-BE49-F238E27FC236}">
                <a16:creationId xmlns:a16="http://schemas.microsoft.com/office/drawing/2014/main" id="{E26ACEC9-D3E0-4D11-BF81-2820A84F0708}"/>
              </a:ext>
            </a:extLst>
          </p:cNvPr>
          <p:cNvSpPr/>
          <p:nvPr/>
        </p:nvSpPr>
        <p:spPr>
          <a:xfrm>
            <a:off x="3733465" y="3436725"/>
            <a:ext cx="1203682" cy="888057"/>
          </a:xfrm>
          <a:prstGeom prst="roundRect">
            <a:avLst>
              <a:gd name="adj" fmla="val 50000"/>
            </a:avLst>
          </a:prstGeom>
          <a:solidFill>
            <a:schemeClr val="accent5">
              <a:lumMod val="60000"/>
              <a:lumOff val="40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03</a:t>
            </a:r>
          </a:p>
        </p:txBody>
      </p:sp>
      <p:grpSp>
        <p:nvGrpSpPr>
          <p:cNvPr id="13" name="Group 12">
            <a:extLst>
              <a:ext uri="{FF2B5EF4-FFF2-40B4-BE49-F238E27FC236}">
                <a16:creationId xmlns:a16="http://schemas.microsoft.com/office/drawing/2014/main" id="{DA81E6B6-A4E2-496A-9489-17D37C711DC2}"/>
              </a:ext>
            </a:extLst>
          </p:cNvPr>
          <p:cNvGrpSpPr/>
          <p:nvPr/>
        </p:nvGrpSpPr>
        <p:grpSpPr>
          <a:xfrm>
            <a:off x="4633317" y="2500828"/>
            <a:ext cx="601841" cy="841315"/>
            <a:chOff x="1725543" y="3575708"/>
            <a:chExt cx="880281" cy="930918"/>
          </a:xfrm>
        </p:grpSpPr>
        <p:cxnSp>
          <p:nvCxnSpPr>
            <p:cNvPr id="14" name="Straight Connector 13">
              <a:extLst>
                <a:ext uri="{FF2B5EF4-FFF2-40B4-BE49-F238E27FC236}">
                  <a16:creationId xmlns:a16="http://schemas.microsoft.com/office/drawing/2014/main" id="{4C518DBB-DE4A-4D4C-8CA1-23448D69EC77}"/>
                </a:ext>
              </a:extLst>
            </p:cNvPr>
            <p:cNvCxnSpPr/>
            <p:nvPr/>
          </p:nvCxnSpPr>
          <p:spPr>
            <a:xfrm flipH="1" flipV="1">
              <a:off x="1725543" y="3575708"/>
              <a:ext cx="1" cy="930918"/>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2735704F-9F6E-49C1-9791-93BCCC69659F}"/>
                </a:ext>
              </a:extLst>
            </p:cNvPr>
            <p:cNvCxnSpPr/>
            <p:nvPr/>
          </p:nvCxnSpPr>
          <p:spPr>
            <a:xfrm>
              <a:off x="1725543" y="3575708"/>
              <a:ext cx="880281" cy="2"/>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16" name="Rounded Rectangle 2">
            <a:extLst>
              <a:ext uri="{FF2B5EF4-FFF2-40B4-BE49-F238E27FC236}">
                <a16:creationId xmlns:a16="http://schemas.microsoft.com/office/drawing/2014/main" id="{CA4D9FC7-0AC2-4E47-AF3E-C0459AA2C7EF}"/>
              </a:ext>
            </a:extLst>
          </p:cNvPr>
          <p:cNvSpPr/>
          <p:nvPr/>
        </p:nvSpPr>
        <p:spPr>
          <a:xfrm>
            <a:off x="5523955" y="1933121"/>
            <a:ext cx="1203682" cy="888057"/>
          </a:xfrm>
          <a:prstGeom prst="roundRect">
            <a:avLst>
              <a:gd name="adj" fmla="val 50000"/>
            </a:avLst>
          </a:prstGeom>
          <a:solidFill>
            <a:schemeClr val="accent5">
              <a:lumMod val="75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04</a:t>
            </a:r>
          </a:p>
        </p:txBody>
      </p:sp>
      <p:grpSp>
        <p:nvGrpSpPr>
          <p:cNvPr id="17" name="Group 16">
            <a:extLst>
              <a:ext uri="{FF2B5EF4-FFF2-40B4-BE49-F238E27FC236}">
                <a16:creationId xmlns:a16="http://schemas.microsoft.com/office/drawing/2014/main" id="{0BE6EB66-6287-4FB6-92F7-C4E852A4C459}"/>
              </a:ext>
            </a:extLst>
          </p:cNvPr>
          <p:cNvGrpSpPr/>
          <p:nvPr/>
        </p:nvGrpSpPr>
        <p:grpSpPr>
          <a:xfrm>
            <a:off x="6347064" y="2928668"/>
            <a:ext cx="601841" cy="841315"/>
            <a:chOff x="3486104" y="4067028"/>
            <a:chExt cx="880281" cy="930918"/>
          </a:xfrm>
        </p:grpSpPr>
        <p:cxnSp>
          <p:nvCxnSpPr>
            <p:cNvPr id="18" name="Straight Connector 17">
              <a:extLst>
                <a:ext uri="{FF2B5EF4-FFF2-40B4-BE49-F238E27FC236}">
                  <a16:creationId xmlns:a16="http://schemas.microsoft.com/office/drawing/2014/main" id="{E839DB86-66DF-46C7-830C-415064F9E2AF}"/>
                </a:ext>
              </a:extLst>
            </p:cNvPr>
            <p:cNvCxnSpPr/>
            <p:nvPr/>
          </p:nvCxnSpPr>
          <p:spPr>
            <a:xfrm>
              <a:off x="3486104" y="4067028"/>
              <a:ext cx="0" cy="930917"/>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58178AEF-C9BF-4696-B7C8-1AA40485E7D2}"/>
                </a:ext>
              </a:extLst>
            </p:cNvPr>
            <p:cNvCxnSpPr/>
            <p:nvPr/>
          </p:nvCxnSpPr>
          <p:spPr>
            <a:xfrm flipH="1" flipV="1">
              <a:off x="3486104" y="4997945"/>
              <a:ext cx="880281" cy="1"/>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20" name="Rounded Rectangle 7">
            <a:extLst>
              <a:ext uri="{FF2B5EF4-FFF2-40B4-BE49-F238E27FC236}">
                <a16:creationId xmlns:a16="http://schemas.microsoft.com/office/drawing/2014/main" id="{5E66821B-90B6-46E0-8291-606B149D358D}"/>
              </a:ext>
            </a:extLst>
          </p:cNvPr>
          <p:cNvSpPr/>
          <p:nvPr/>
        </p:nvSpPr>
        <p:spPr>
          <a:xfrm>
            <a:off x="7227345" y="3329245"/>
            <a:ext cx="1203682" cy="888057"/>
          </a:xfrm>
          <a:prstGeom prst="roundRect">
            <a:avLst>
              <a:gd name="adj" fmla="val 50000"/>
            </a:avLst>
          </a:prstGeom>
          <a:solidFill>
            <a:schemeClr val="accent5">
              <a:lumMod val="50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05</a:t>
            </a:r>
          </a:p>
        </p:txBody>
      </p:sp>
      <p:sp>
        <p:nvSpPr>
          <p:cNvPr id="21" name="TextBox 20">
            <a:extLst>
              <a:ext uri="{FF2B5EF4-FFF2-40B4-BE49-F238E27FC236}">
                <a16:creationId xmlns:a16="http://schemas.microsoft.com/office/drawing/2014/main" id="{BDCA59B4-6CFC-4D3C-B6FD-E923444CDAB6}"/>
              </a:ext>
            </a:extLst>
          </p:cNvPr>
          <p:cNvSpPr txBox="1"/>
          <p:nvPr/>
        </p:nvSpPr>
        <p:spPr>
          <a:xfrm>
            <a:off x="-130718" y="4296525"/>
            <a:ext cx="2630727"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Increasing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libido</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and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improving sexual performance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in both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men and women</a:t>
            </a:r>
          </a:p>
        </p:txBody>
      </p:sp>
      <p:sp>
        <p:nvSpPr>
          <p:cNvPr id="22" name="TextBox 21">
            <a:extLst>
              <a:ext uri="{FF2B5EF4-FFF2-40B4-BE49-F238E27FC236}">
                <a16:creationId xmlns:a16="http://schemas.microsoft.com/office/drawing/2014/main" id="{6D3BDE26-8D49-48C1-AE32-7BCDAC821671}"/>
              </a:ext>
            </a:extLst>
          </p:cNvPr>
          <p:cNvSpPr txBox="1"/>
          <p:nvPr/>
        </p:nvSpPr>
        <p:spPr>
          <a:xfrm>
            <a:off x="1351910" y="1011598"/>
            <a:ext cx="24891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Enhancing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energy</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stamina</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and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alertness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23" name="TextBox 22">
            <a:extLst>
              <a:ext uri="{FF2B5EF4-FFF2-40B4-BE49-F238E27FC236}">
                <a16:creationId xmlns:a16="http://schemas.microsoft.com/office/drawing/2014/main" id="{DA6FE24B-E179-48C9-831D-9FC470C3D9D6}"/>
              </a:ext>
            </a:extLst>
          </p:cNvPr>
          <p:cNvSpPr txBox="1"/>
          <p:nvPr/>
        </p:nvSpPr>
        <p:spPr>
          <a:xfrm>
            <a:off x="3526268" y="4349251"/>
            <a:ext cx="171125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Improving physical endurance and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24" name="TextBox 23">
            <a:extLst>
              <a:ext uri="{FF2B5EF4-FFF2-40B4-BE49-F238E27FC236}">
                <a16:creationId xmlns:a16="http://schemas.microsoft.com/office/drawing/2014/main" id="{C15BBB98-8325-4964-83C7-269A465424A0}"/>
              </a:ext>
            </a:extLst>
          </p:cNvPr>
          <p:cNvSpPr txBox="1"/>
          <p:nvPr/>
        </p:nvSpPr>
        <p:spPr>
          <a:xfrm>
            <a:off x="5375780" y="972664"/>
            <a:ext cx="18515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1111"/>
                </a:solidFill>
                <a:effectLst/>
                <a:uLnTx/>
                <a:uFillTx/>
                <a:latin typeface="Calibri" panose="020F0502020204030204" pitchFamily="34" charset="0"/>
                <a:ea typeface="微软雅黑"/>
                <a:cs typeface="Calibri" panose="020F0502020204030204" pitchFamily="34" charset="0"/>
              </a:rPr>
              <a:t>Reducing fatigue and promoting overall health</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25" name="TextBox 24">
            <a:extLst>
              <a:ext uri="{FF2B5EF4-FFF2-40B4-BE49-F238E27FC236}">
                <a16:creationId xmlns:a16="http://schemas.microsoft.com/office/drawing/2014/main" id="{1012DAC2-B1D6-4597-9735-432D63C61D4C}"/>
              </a:ext>
            </a:extLst>
          </p:cNvPr>
          <p:cNvSpPr txBox="1"/>
          <p:nvPr/>
        </p:nvSpPr>
        <p:spPr>
          <a:xfrm>
            <a:off x="6857376" y="4349251"/>
            <a:ext cx="2213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a:t>
            </a:r>
            <a:r>
              <a:rPr kumimoji="0" lang="fa-IR"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complementary therapy to treat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erectile dysfunction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grpSp>
        <p:nvGrpSpPr>
          <p:cNvPr id="26" name="Group 25">
            <a:extLst>
              <a:ext uri="{FF2B5EF4-FFF2-40B4-BE49-F238E27FC236}">
                <a16:creationId xmlns:a16="http://schemas.microsoft.com/office/drawing/2014/main" id="{9504DB76-2BE8-410B-B5B7-030593AC450F}"/>
              </a:ext>
            </a:extLst>
          </p:cNvPr>
          <p:cNvGrpSpPr/>
          <p:nvPr/>
        </p:nvGrpSpPr>
        <p:grpSpPr>
          <a:xfrm>
            <a:off x="8290480" y="2433533"/>
            <a:ext cx="601841" cy="841315"/>
            <a:chOff x="1725543" y="3575708"/>
            <a:chExt cx="880281" cy="930918"/>
          </a:xfrm>
        </p:grpSpPr>
        <p:cxnSp>
          <p:nvCxnSpPr>
            <p:cNvPr id="27" name="Straight Connector 26">
              <a:extLst>
                <a:ext uri="{FF2B5EF4-FFF2-40B4-BE49-F238E27FC236}">
                  <a16:creationId xmlns:a16="http://schemas.microsoft.com/office/drawing/2014/main" id="{121169CD-9025-4776-91D5-637D479EEFCE}"/>
                </a:ext>
              </a:extLst>
            </p:cNvPr>
            <p:cNvCxnSpPr/>
            <p:nvPr/>
          </p:nvCxnSpPr>
          <p:spPr>
            <a:xfrm flipH="1" flipV="1">
              <a:off x="1725543" y="3575708"/>
              <a:ext cx="1" cy="930918"/>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FC65B704-A2F0-4D04-AB6F-1C88C9674869}"/>
                </a:ext>
              </a:extLst>
            </p:cNvPr>
            <p:cNvCxnSpPr/>
            <p:nvPr/>
          </p:nvCxnSpPr>
          <p:spPr>
            <a:xfrm>
              <a:off x="1725543" y="3575708"/>
              <a:ext cx="880281" cy="2"/>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29" name="Rounded Rectangle 2">
            <a:extLst>
              <a:ext uri="{FF2B5EF4-FFF2-40B4-BE49-F238E27FC236}">
                <a16:creationId xmlns:a16="http://schemas.microsoft.com/office/drawing/2014/main" id="{B21775B9-FDCC-4C84-9988-21C18301E486}"/>
              </a:ext>
            </a:extLst>
          </p:cNvPr>
          <p:cNvSpPr/>
          <p:nvPr/>
        </p:nvSpPr>
        <p:spPr>
          <a:xfrm>
            <a:off x="9071014" y="1899456"/>
            <a:ext cx="1203682" cy="888057"/>
          </a:xfrm>
          <a:prstGeom prst="roundRect">
            <a:avLst>
              <a:gd name="adj" fmla="val 50000"/>
            </a:avLst>
          </a:prstGeom>
          <a:solidFill>
            <a:schemeClr val="accent5">
              <a:lumMod val="75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06</a:t>
            </a:r>
          </a:p>
        </p:txBody>
      </p:sp>
      <p:grpSp>
        <p:nvGrpSpPr>
          <p:cNvPr id="30" name="Group 29">
            <a:extLst>
              <a:ext uri="{FF2B5EF4-FFF2-40B4-BE49-F238E27FC236}">
                <a16:creationId xmlns:a16="http://schemas.microsoft.com/office/drawing/2014/main" id="{68C8D577-5F32-4B85-8BB9-C15125252D06}"/>
              </a:ext>
            </a:extLst>
          </p:cNvPr>
          <p:cNvGrpSpPr/>
          <p:nvPr/>
        </p:nvGrpSpPr>
        <p:grpSpPr>
          <a:xfrm>
            <a:off x="9894121" y="2881350"/>
            <a:ext cx="690579" cy="1083229"/>
            <a:chOff x="4078451" y="4183858"/>
            <a:chExt cx="1010073" cy="1198598"/>
          </a:xfrm>
        </p:grpSpPr>
        <p:cxnSp>
          <p:nvCxnSpPr>
            <p:cNvPr id="31" name="Straight Connector 30">
              <a:extLst>
                <a:ext uri="{FF2B5EF4-FFF2-40B4-BE49-F238E27FC236}">
                  <a16:creationId xmlns:a16="http://schemas.microsoft.com/office/drawing/2014/main" id="{10886B4B-77EF-4FAA-A44B-3A2C4975DAEB}"/>
                </a:ext>
              </a:extLst>
            </p:cNvPr>
            <p:cNvCxnSpPr>
              <a:cxnSpLocks/>
            </p:cNvCxnSpPr>
            <p:nvPr/>
          </p:nvCxnSpPr>
          <p:spPr>
            <a:xfrm>
              <a:off x="4078451" y="4183858"/>
              <a:ext cx="19426" cy="1198598"/>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0404A93-51E6-47BC-9E6F-737722DAF6BA}"/>
                </a:ext>
              </a:extLst>
            </p:cNvPr>
            <p:cNvCxnSpPr>
              <a:cxnSpLocks/>
            </p:cNvCxnSpPr>
            <p:nvPr/>
          </p:nvCxnSpPr>
          <p:spPr>
            <a:xfrm flipH="1">
              <a:off x="4088164" y="5382456"/>
              <a:ext cx="1000360" cy="0"/>
            </a:xfrm>
            <a:prstGeom prst="line">
              <a:avLst/>
            </a:prstGeom>
            <a:ln>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grpSp>
      <p:sp>
        <p:nvSpPr>
          <p:cNvPr id="33" name="Rounded Rectangle 7">
            <a:extLst>
              <a:ext uri="{FF2B5EF4-FFF2-40B4-BE49-F238E27FC236}">
                <a16:creationId xmlns:a16="http://schemas.microsoft.com/office/drawing/2014/main" id="{FB637D32-5432-4B02-B4ED-7C8EC6C5BE05}"/>
              </a:ext>
            </a:extLst>
          </p:cNvPr>
          <p:cNvSpPr/>
          <p:nvPr/>
        </p:nvSpPr>
        <p:spPr>
          <a:xfrm>
            <a:off x="10785119" y="3428999"/>
            <a:ext cx="1203682" cy="888057"/>
          </a:xfrm>
          <a:prstGeom prst="roundRect">
            <a:avLst>
              <a:gd name="adj" fmla="val 50000"/>
            </a:avLst>
          </a:prstGeom>
          <a:solidFill>
            <a:schemeClr val="accent5">
              <a:lumMod val="50000"/>
            </a:schemeClr>
          </a:solidFill>
          <a:ln>
            <a:noFill/>
          </a:ln>
          <a:effectLst>
            <a:outerShdw blurRad="177800" dist="38100" dir="2700000" sx="103000" sy="103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rPr>
              <a:t>07</a:t>
            </a:r>
          </a:p>
        </p:txBody>
      </p:sp>
      <p:sp>
        <p:nvSpPr>
          <p:cNvPr id="34" name="TextBox 33">
            <a:extLst>
              <a:ext uri="{FF2B5EF4-FFF2-40B4-BE49-F238E27FC236}">
                <a16:creationId xmlns:a16="http://schemas.microsoft.com/office/drawing/2014/main" id="{3A0FA4D1-73B6-4C68-9B64-62E6D0C2FA54}"/>
              </a:ext>
            </a:extLst>
          </p:cNvPr>
          <p:cNvSpPr txBox="1"/>
          <p:nvPr/>
        </p:nvSpPr>
        <p:spPr>
          <a:xfrm>
            <a:off x="7983943" y="997926"/>
            <a:ext cx="347460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Increasing sex drive in </a:t>
            </a:r>
            <a:r>
              <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menopausal women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and relieving symptoms of menopause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35" name="TextBox 34">
            <a:extLst>
              <a:ext uri="{FF2B5EF4-FFF2-40B4-BE49-F238E27FC236}">
                <a16:creationId xmlns:a16="http://schemas.microsoft.com/office/drawing/2014/main" id="{6EBBF518-70F6-4050-A0AD-FC3566C459EF}"/>
              </a:ext>
            </a:extLst>
          </p:cNvPr>
          <p:cNvSpPr txBox="1"/>
          <p:nvPr/>
        </p:nvSpPr>
        <p:spPr>
          <a:xfrm>
            <a:off x="9865269" y="4370046"/>
            <a:ext cx="2387601"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Relieving the sexual dysfunction associated with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antidepressants</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or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BPH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sp>
        <p:nvSpPr>
          <p:cNvPr id="36" name="TextBox 35">
            <a:extLst>
              <a:ext uri="{FF2B5EF4-FFF2-40B4-BE49-F238E27FC236}">
                <a16:creationId xmlns:a16="http://schemas.microsoft.com/office/drawing/2014/main" id="{96C542B3-6261-4EE5-8618-E94395D20DBB}"/>
              </a:ext>
            </a:extLst>
          </p:cNvPr>
          <p:cNvSpPr txBox="1"/>
          <p:nvPr/>
        </p:nvSpPr>
        <p:spPr>
          <a:xfrm>
            <a:off x="148228" y="156522"/>
            <a:ext cx="571917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EnergUp</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is specially designed for: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微软雅黑" panose="020F0502020204030204"/>
              <a:ea typeface="微软雅黑"/>
              <a:cs typeface="+mn-cs"/>
            </a:endParaRPr>
          </a:p>
        </p:txBody>
      </p:sp>
      <p:pic>
        <p:nvPicPr>
          <p:cNvPr id="39" name="Picture 38">
            <a:extLst>
              <a:ext uri="{FF2B5EF4-FFF2-40B4-BE49-F238E27FC236}">
                <a16:creationId xmlns:a16="http://schemas.microsoft.com/office/drawing/2014/main" id="{70CB499F-BD1E-40D0-A582-D7B3261D5C7D}"/>
              </a:ext>
            </a:extLst>
          </p:cNvPr>
          <p:cNvPicPr>
            <a:picLocks noChangeAspect="1"/>
          </p:cNvPicPr>
          <p:nvPr/>
        </p:nvPicPr>
        <p:blipFill rotWithShape="1">
          <a:blip r:embed="rId4">
            <a:extLst>
              <a:ext uri="{28A0092B-C50C-407E-A947-70E740481C1C}">
                <a14:useLocalDpi xmlns:a14="http://schemas.microsoft.com/office/drawing/2010/main" val="0"/>
              </a:ext>
            </a:extLst>
          </a:blip>
          <a:srcRect l="15079" t="17397" r="14191" b="17588"/>
          <a:stretch/>
        </p:blipFill>
        <p:spPr>
          <a:xfrm>
            <a:off x="395041" y="5794384"/>
            <a:ext cx="859701" cy="790246"/>
          </a:xfrm>
          <a:prstGeom prst="rect">
            <a:avLst/>
          </a:prstGeom>
        </p:spPr>
      </p:pic>
      <p:sp>
        <p:nvSpPr>
          <p:cNvPr id="40" name="Slide Number Placeholder 26">
            <a:extLst>
              <a:ext uri="{FF2B5EF4-FFF2-40B4-BE49-F238E27FC236}">
                <a16:creationId xmlns:a16="http://schemas.microsoft.com/office/drawing/2014/main" id="{A07EF5CA-9088-48DC-BB39-00034329CA7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4BE1E4-34D3-44CE-9546-AB01A48563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微软雅黑"/>
              <a:cs typeface="+mn-cs"/>
            </a:endParaRPr>
          </a:p>
        </p:txBody>
      </p:sp>
    </p:spTree>
    <p:extLst>
      <p:ext uri="{BB962C8B-B14F-4D97-AF65-F5344CB8AC3E}">
        <p14:creationId xmlns:p14="http://schemas.microsoft.com/office/powerpoint/2010/main" val="67188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2F817-FF56-689B-2D5A-99EDF898126C}"/>
              </a:ext>
            </a:extLst>
          </p:cNvPr>
          <p:cNvPicPr>
            <a:picLocks noChangeAspect="1"/>
          </p:cNvPicPr>
          <p:nvPr/>
        </p:nvPicPr>
        <p:blipFill>
          <a:blip r:embed="rId2"/>
          <a:stretch>
            <a:fillRect/>
          </a:stretch>
        </p:blipFill>
        <p:spPr>
          <a:xfrm>
            <a:off x="239844" y="0"/>
            <a:ext cx="11952156" cy="6858000"/>
          </a:xfrm>
          <a:prstGeom prst="rect">
            <a:avLst/>
          </a:prstGeom>
        </p:spPr>
      </p:pic>
      <p:pic>
        <p:nvPicPr>
          <p:cNvPr id="3" name="Picture 2">
            <a:extLst>
              <a:ext uri="{FF2B5EF4-FFF2-40B4-BE49-F238E27FC236}">
                <a16:creationId xmlns:a16="http://schemas.microsoft.com/office/drawing/2014/main" id="{C82278EE-FAFB-5DF4-D184-362ECD3294AA}"/>
              </a:ext>
            </a:extLst>
          </p:cNvPr>
          <p:cNvPicPr>
            <a:picLocks noChangeAspect="1"/>
          </p:cNvPicPr>
          <p:nvPr/>
        </p:nvPicPr>
        <p:blipFill>
          <a:blip r:embed="rId3"/>
          <a:stretch>
            <a:fillRect/>
          </a:stretch>
        </p:blipFill>
        <p:spPr>
          <a:xfrm>
            <a:off x="239844" y="-284813"/>
            <a:ext cx="11952156" cy="7345179"/>
          </a:xfrm>
          <a:prstGeom prst="rect">
            <a:avLst/>
          </a:prstGeom>
        </p:spPr>
      </p:pic>
      <p:pic>
        <p:nvPicPr>
          <p:cNvPr id="4" name="Picture 3">
            <a:extLst>
              <a:ext uri="{FF2B5EF4-FFF2-40B4-BE49-F238E27FC236}">
                <a16:creationId xmlns:a16="http://schemas.microsoft.com/office/drawing/2014/main" id="{ABB573EA-E48E-AEE3-2C39-C7A7D77367CF}"/>
              </a:ext>
            </a:extLst>
          </p:cNvPr>
          <p:cNvPicPr>
            <a:picLocks noChangeAspect="1"/>
          </p:cNvPicPr>
          <p:nvPr/>
        </p:nvPicPr>
        <p:blipFill>
          <a:blip r:embed="rId4"/>
          <a:stretch>
            <a:fillRect/>
          </a:stretch>
        </p:blipFill>
        <p:spPr>
          <a:xfrm>
            <a:off x="239844" y="-284813"/>
            <a:ext cx="11827238" cy="7345179"/>
          </a:xfrm>
          <a:prstGeom prst="rect">
            <a:avLst/>
          </a:prstGeom>
        </p:spPr>
      </p:pic>
    </p:spTree>
    <p:extLst>
      <p:ext uri="{BB962C8B-B14F-4D97-AF65-F5344CB8AC3E}">
        <p14:creationId xmlns:p14="http://schemas.microsoft.com/office/powerpoint/2010/main" val="13894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1625" y="260648"/>
            <a:ext cx="6984775"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544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1CB-2388-1D02-2DA4-2078E214C95E}"/>
              </a:ext>
            </a:extLst>
          </p:cNvPr>
          <p:cNvSpPr>
            <a:spLocks noGrp="1"/>
          </p:cNvSpPr>
          <p:nvPr>
            <p:ph type="title"/>
          </p:nvPr>
        </p:nvSpPr>
        <p:spPr>
          <a:xfrm>
            <a:off x="336885" y="340058"/>
            <a:ext cx="9603275" cy="1049235"/>
          </a:xfrm>
        </p:spPr>
        <p:txBody>
          <a:bodyPr>
            <a:noAutofit/>
          </a:bodyPr>
          <a:lstStyle/>
          <a:p>
            <a:pPr marL="228600" marR="0" lvl="0" indent="-228600" defTabSz="914400" rtl="0" eaLnBrk="1" fontAlgn="auto" latinLnBrk="0" hangingPunct="1">
              <a:lnSpc>
                <a:spcPct val="90000"/>
              </a:lnSpc>
              <a:spcBef>
                <a:spcPts val="1000"/>
              </a:spcBef>
              <a:spcAft>
                <a:spcPts val="0"/>
              </a:spcAft>
              <a:tabLst/>
              <a:defRPr/>
            </a:pPr>
            <a:r>
              <a:rPr kumimoji="0" lang="en-US" sz="2800" b="0" i="0" u="none" strike="noStrike" kern="1200" cap="none" spc="0" normalizeH="0" baseline="0" noProof="0" dirty="0">
                <a:ln>
                  <a:noFill/>
                </a:ln>
                <a:solidFill>
                  <a:srgbClr val="00B050"/>
                </a:solidFill>
                <a:effectLst/>
                <a:uLnTx/>
                <a:uFillTx/>
                <a:latin typeface="ElsevierGulliver"/>
                <a:ea typeface="+mn-ea"/>
                <a:cs typeface="+mn-cs"/>
              </a:rPr>
              <a:t>the neuroendocrine balance of excitatory (dopamine, noradrenaline, and melanocortin receptors [MC3R  MC4R]) </a:t>
            </a:r>
            <a:br>
              <a:rPr kumimoji="0" lang="en-US" sz="2800" b="0" i="0" u="none" strike="noStrike" kern="1200" cap="none" spc="0" normalizeH="0" baseline="0" noProof="0" dirty="0">
                <a:ln>
                  <a:noFill/>
                </a:ln>
                <a:solidFill>
                  <a:srgbClr val="00B050"/>
                </a:solidFill>
                <a:effectLst/>
                <a:uLnTx/>
                <a:uFillTx/>
                <a:latin typeface="ElsevierGulliver"/>
                <a:ea typeface="+mn-ea"/>
                <a:cs typeface="+mn-cs"/>
              </a:rPr>
            </a:br>
            <a:br>
              <a:rPr kumimoji="0" lang="en-US" sz="2800" b="0" i="0" u="none" strike="noStrike" kern="1200" cap="none" spc="0" normalizeH="0" baseline="0" noProof="0" dirty="0">
                <a:ln>
                  <a:noFill/>
                </a:ln>
                <a:solidFill>
                  <a:srgbClr val="00B050"/>
                </a:solidFill>
                <a:effectLst/>
                <a:uLnTx/>
                <a:uFillTx/>
                <a:latin typeface="ElsevierGulliver"/>
                <a:ea typeface="+mn-ea"/>
                <a:cs typeface="+mn-cs"/>
              </a:rPr>
            </a:br>
            <a:endParaRPr lang="en-US" sz="3600" dirty="0"/>
          </a:p>
        </p:txBody>
      </p:sp>
      <p:pic>
        <p:nvPicPr>
          <p:cNvPr id="4" name="Content Placeholder 3">
            <a:extLst>
              <a:ext uri="{FF2B5EF4-FFF2-40B4-BE49-F238E27FC236}">
                <a16:creationId xmlns:a16="http://schemas.microsoft.com/office/drawing/2014/main" id="{8E67B305-F625-FCBE-A66C-FB73B783C4AF}"/>
              </a:ext>
            </a:extLst>
          </p:cNvPr>
          <p:cNvPicPr>
            <a:picLocks noGrp="1" noChangeAspect="1"/>
          </p:cNvPicPr>
          <p:nvPr>
            <p:ph idx="1"/>
          </p:nvPr>
        </p:nvPicPr>
        <p:blipFill>
          <a:blip r:embed="rId3"/>
          <a:stretch>
            <a:fillRect/>
          </a:stretch>
        </p:blipFill>
        <p:spPr>
          <a:xfrm>
            <a:off x="6930189" y="1389293"/>
            <a:ext cx="4796545" cy="4664187"/>
          </a:xfrm>
          <a:prstGeom prst="rect">
            <a:avLst/>
          </a:prstGeom>
        </p:spPr>
      </p:pic>
      <p:sp>
        <p:nvSpPr>
          <p:cNvPr id="5" name="TextBox 4">
            <a:extLst>
              <a:ext uri="{FF2B5EF4-FFF2-40B4-BE49-F238E27FC236}">
                <a16:creationId xmlns:a16="http://schemas.microsoft.com/office/drawing/2014/main" id="{9F4A1201-0761-A6EC-0D6B-2020A808A54F}"/>
              </a:ext>
            </a:extLst>
          </p:cNvPr>
          <p:cNvSpPr txBox="1"/>
          <p:nvPr/>
        </p:nvSpPr>
        <p:spPr>
          <a:xfrm>
            <a:off x="465266" y="2828834"/>
            <a:ext cx="6096000" cy="3108543"/>
          </a:xfrm>
          <a:prstGeom prst="rect">
            <a:avLst/>
          </a:prstGeom>
          <a:noFill/>
        </p:spPr>
        <p:txBody>
          <a:bodyPr wrap="square">
            <a:spAutoFit/>
          </a:bodyPr>
          <a:lstStyle/>
          <a:p>
            <a:r>
              <a:rPr kumimoji="0" lang="en-US" sz="2800" b="0" i="0" u="none" strike="noStrike" kern="1200" cap="none" spc="0" normalizeH="0" baseline="0" noProof="0" dirty="0">
                <a:ln>
                  <a:noFill/>
                </a:ln>
                <a:solidFill>
                  <a:srgbClr val="1F1F1F"/>
                </a:solidFill>
                <a:effectLst/>
                <a:uLnTx/>
                <a:uFillTx/>
                <a:latin typeface="ElsevierGulliver"/>
                <a:ea typeface="+mn-ea"/>
                <a:cs typeface="+mn-cs"/>
              </a:rPr>
              <a:t> inhibitory (serotonin, the endocannabinoid, and opioid systems) signals modulating sexual desire, arousal, orgasm, and satisfaction are under the influence of the hormonal milieu along with other biopsychosocial inciters and suppressors</a:t>
            </a:r>
            <a:endParaRPr lang="en-US" sz="2400" dirty="0"/>
          </a:p>
        </p:txBody>
      </p:sp>
    </p:spTree>
    <p:extLst>
      <p:ext uri="{BB962C8B-B14F-4D97-AF65-F5344CB8AC3E}">
        <p14:creationId xmlns:p14="http://schemas.microsoft.com/office/powerpoint/2010/main" val="3951155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F50E0-384F-0B56-9041-BA7FC847B5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4494A3-EEE3-43A4-2F76-F28AD3524711}"/>
              </a:ext>
            </a:extLst>
          </p:cNvPr>
          <p:cNvSpPr>
            <a:spLocks noGrp="1"/>
          </p:cNvSpPr>
          <p:nvPr>
            <p:ph idx="1"/>
          </p:nvPr>
        </p:nvSpPr>
        <p:spPr>
          <a:xfrm>
            <a:off x="288758" y="1056476"/>
            <a:ext cx="6128084" cy="5183197"/>
          </a:xfrm>
        </p:spPr>
        <p:txBody>
          <a:bodyPr>
            <a:normAutofit fontScale="92500" lnSpcReduction="10000"/>
          </a:bodyPr>
          <a:lstStyle/>
          <a:p>
            <a:r>
              <a:rPr lang="en-US" b="0" i="0" dirty="0">
                <a:solidFill>
                  <a:srgbClr val="1F1F1F"/>
                </a:solidFill>
                <a:effectLst/>
                <a:latin typeface="ElsevierGulliver"/>
              </a:rPr>
              <a:t>The neurovascular/neuromuscular system is also influenced by sex steroids, which interplay with adrenergic, cholinergic and </a:t>
            </a:r>
            <a:r>
              <a:rPr lang="en-US" b="0" i="0" dirty="0" err="1">
                <a:solidFill>
                  <a:srgbClr val="1F1F1F"/>
                </a:solidFill>
                <a:effectLst/>
                <a:latin typeface="ElsevierGulliver"/>
              </a:rPr>
              <a:t>nonadrenergic</a:t>
            </a:r>
            <a:r>
              <a:rPr lang="en-US" b="0" i="0" dirty="0">
                <a:solidFill>
                  <a:srgbClr val="1F1F1F"/>
                </a:solidFill>
                <a:effectLst/>
                <a:latin typeface="ElsevierGulliver"/>
              </a:rPr>
              <a:t>, and noncholinergic neurotransmitters and other vasoactive substances, such as </a:t>
            </a:r>
            <a:r>
              <a:rPr lang="en-US" b="0" i="0" dirty="0" err="1">
                <a:solidFill>
                  <a:srgbClr val="1F1F1F"/>
                </a:solidFill>
                <a:effectLst/>
                <a:latin typeface="ElsevierGulliver"/>
              </a:rPr>
              <a:t>vasointestinal</a:t>
            </a:r>
            <a:r>
              <a:rPr lang="en-US" b="0" i="0" dirty="0">
                <a:solidFill>
                  <a:srgbClr val="1F1F1F"/>
                </a:solidFill>
                <a:effectLst/>
                <a:latin typeface="ElsevierGulliver"/>
              </a:rPr>
              <a:t> peptide and nitric oxide (NO)</a:t>
            </a:r>
            <a:endParaRPr lang="en-US" dirty="0">
              <a:solidFill>
                <a:srgbClr val="1F1F1F"/>
              </a:solidFill>
              <a:latin typeface="ElsevierGulliver"/>
            </a:endParaRPr>
          </a:p>
          <a:p>
            <a:pPr marL="0" indent="0">
              <a:buNone/>
            </a:pPr>
            <a:endParaRPr lang="en-US" dirty="0">
              <a:solidFill>
                <a:srgbClr val="1F1F1F"/>
              </a:solidFill>
              <a:latin typeface="ElsevierGulliver"/>
            </a:endParaRPr>
          </a:p>
          <a:p>
            <a:r>
              <a:rPr lang="en-US" b="0" i="0" dirty="0">
                <a:solidFill>
                  <a:srgbClr val="1F1F1F"/>
                </a:solidFill>
                <a:effectLst/>
                <a:latin typeface="ElsevierGulliver"/>
              </a:rPr>
              <a:t>Coupled to the trophic effect of both estrogens and androgens on urogenital tissues, this array of molecules regulate genital </a:t>
            </a:r>
            <a:r>
              <a:rPr lang="en-US" b="0" i="0" dirty="0" err="1">
                <a:solidFill>
                  <a:srgbClr val="1F1F1F"/>
                </a:solidFill>
                <a:effectLst/>
                <a:latin typeface="ElsevierGulliver"/>
              </a:rPr>
              <a:t>vasocongestion</a:t>
            </a:r>
            <a:r>
              <a:rPr lang="en-US" b="0" i="0" dirty="0">
                <a:solidFill>
                  <a:srgbClr val="1F1F1F"/>
                </a:solidFill>
                <a:effectLst/>
                <a:latin typeface="ElsevierGulliver"/>
              </a:rPr>
              <a:t>, vaginal lubrication, and clitoral engorgement, as well as pelvic floor function which is</a:t>
            </a:r>
            <a:endParaRPr lang="en-US" dirty="0"/>
          </a:p>
        </p:txBody>
      </p:sp>
      <p:pic>
        <p:nvPicPr>
          <p:cNvPr id="4" name="Picture 3">
            <a:extLst>
              <a:ext uri="{FF2B5EF4-FFF2-40B4-BE49-F238E27FC236}">
                <a16:creationId xmlns:a16="http://schemas.microsoft.com/office/drawing/2014/main" id="{8590DB17-CA07-21BB-EE72-9274778C7712}"/>
              </a:ext>
            </a:extLst>
          </p:cNvPr>
          <p:cNvPicPr>
            <a:picLocks noChangeAspect="1"/>
          </p:cNvPicPr>
          <p:nvPr/>
        </p:nvPicPr>
        <p:blipFill>
          <a:blip r:embed="rId2"/>
          <a:stretch>
            <a:fillRect/>
          </a:stretch>
        </p:blipFill>
        <p:spPr>
          <a:xfrm>
            <a:off x="7534859" y="75721"/>
            <a:ext cx="3951705" cy="2506829"/>
          </a:xfrm>
          <a:prstGeom prst="rect">
            <a:avLst/>
          </a:prstGeom>
        </p:spPr>
      </p:pic>
      <p:pic>
        <p:nvPicPr>
          <p:cNvPr id="5" name="Picture 4">
            <a:extLst>
              <a:ext uri="{FF2B5EF4-FFF2-40B4-BE49-F238E27FC236}">
                <a16:creationId xmlns:a16="http://schemas.microsoft.com/office/drawing/2014/main" id="{9CDBDA0D-F6E3-604A-3EED-4E0572028856}"/>
              </a:ext>
            </a:extLst>
          </p:cNvPr>
          <p:cNvPicPr>
            <a:picLocks noChangeAspect="1"/>
          </p:cNvPicPr>
          <p:nvPr/>
        </p:nvPicPr>
        <p:blipFill>
          <a:blip r:embed="rId3"/>
          <a:stretch>
            <a:fillRect/>
          </a:stretch>
        </p:blipFill>
        <p:spPr>
          <a:xfrm>
            <a:off x="6829425" y="2165684"/>
            <a:ext cx="5362575" cy="3887797"/>
          </a:xfrm>
          <a:prstGeom prst="rect">
            <a:avLst/>
          </a:prstGeom>
        </p:spPr>
      </p:pic>
    </p:spTree>
    <p:extLst>
      <p:ext uri="{BB962C8B-B14F-4D97-AF65-F5344CB8AC3E}">
        <p14:creationId xmlns:p14="http://schemas.microsoft.com/office/powerpoint/2010/main" val="1576731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1180</TotalTime>
  <Words>3291</Words>
  <Application>Microsoft Office PowerPoint</Application>
  <PresentationFormat>Widescreen</PresentationFormat>
  <Paragraphs>289</Paragraphs>
  <Slides>62</Slides>
  <Notes>5</Notes>
  <HiddenSlides>1</HiddenSlides>
  <MMClips>0</MMClips>
  <ScaleCrop>false</ScaleCrop>
  <HeadingPairs>
    <vt:vector size="6" baseType="variant">
      <vt:variant>
        <vt:lpstr>Fonts Used</vt:lpstr>
      </vt:variant>
      <vt:variant>
        <vt:i4>24</vt:i4>
      </vt:variant>
      <vt:variant>
        <vt:lpstr>Theme</vt:lpstr>
      </vt:variant>
      <vt:variant>
        <vt:i4>3</vt:i4>
      </vt:variant>
      <vt:variant>
        <vt:lpstr>Slide Titles</vt:lpstr>
      </vt:variant>
      <vt:variant>
        <vt:i4>62</vt:i4>
      </vt:variant>
    </vt:vector>
  </HeadingPairs>
  <TitlesOfParts>
    <vt:vector size="89" baseType="lpstr">
      <vt:lpstr>微软雅黑</vt:lpstr>
      <vt:lpstr>Aldhabi</vt:lpstr>
      <vt:lpstr>Aparajita</vt:lpstr>
      <vt:lpstr>Arial</vt:lpstr>
      <vt:lpstr>Arial Rounded MT Bold</vt:lpstr>
      <vt:lpstr>Arial Unicode MS</vt:lpstr>
      <vt:lpstr>Avenir Book</vt:lpstr>
      <vt:lpstr>BrowalliaUPC</vt:lpstr>
      <vt:lpstr>Calibri</vt:lpstr>
      <vt:lpstr>Calibri Light</vt:lpstr>
      <vt:lpstr>Cambria</vt:lpstr>
      <vt:lpstr>dana-novin</vt:lpstr>
      <vt:lpstr>ElsevierGulliver</vt:lpstr>
      <vt:lpstr>Gill Sans MT</vt:lpstr>
      <vt:lpstr>Helvetica</vt:lpstr>
      <vt:lpstr>inherit</vt:lpstr>
      <vt:lpstr>iranyekan</vt:lpstr>
      <vt:lpstr>mayo-sans</vt:lpstr>
      <vt:lpstr>MsYekan</vt:lpstr>
      <vt:lpstr>Open Sans</vt:lpstr>
      <vt:lpstr>Roboto</vt:lpstr>
      <vt:lpstr>Times New Roman</vt:lpstr>
      <vt:lpstr>vazir</vt:lpstr>
      <vt:lpstr>vazir-bold</vt:lpstr>
      <vt:lpstr>Office Theme</vt:lpstr>
      <vt:lpstr>7_Office Theme</vt:lpstr>
      <vt:lpstr>Gallery</vt:lpstr>
      <vt:lpstr>Medical treatment in female sexual dysfunction</vt:lpstr>
      <vt:lpstr>PowerPoint Presentation</vt:lpstr>
      <vt:lpstr>MAKING A TREATMENT PLAN</vt:lpstr>
      <vt:lpstr>PowerPoint Presentation</vt:lpstr>
      <vt:lpstr>PowerPoint Presentation</vt:lpstr>
      <vt:lpstr>PowerPoint Presentation</vt:lpstr>
      <vt:lpstr>PowerPoint Presentation</vt:lpstr>
      <vt:lpstr>the neuroendocrine balance of excitatory (dopamine, noradrenaline, and melanocortin receptors [MC3R  MC4R])   </vt:lpstr>
      <vt:lpstr>PowerPoint Presentation</vt:lpstr>
      <vt:lpstr>Sexual response</vt:lpstr>
      <vt:lpstr>PowerPoint Presentation</vt:lpstr>
      <vt:lpstr>PowerPoint Presentation</vt:lpstr>
      <vt:lpstr>desire </vt:lpstr>
      <vt:lpstr>PowerPoint Presentation</vt:lpstr>
      <vt:lpstr>PowerPoint Presentation</vt:lpstr>
      <vt:lpstr>PowerPoint Presentation</vt:lpstr>
      <vt:lpstr>Flibanserin (Addyi®)</vt:lpstr>
      <vt:lpstr>Flibanserin (Addyi®)  </vt:lpstr>
      <vt:lpstr>Flibanserin (Addyi®)</vt:lpstr>
      <vt:lpstr>Flibanserin (Addyi®)</vt:lpstr>
      <vt:lpstr>PowerPoint Presentation</vt:lpstr>
      <vt:lpstr>PowerPoint Presentation</vt:lpstr>
      <vt:lpstr>Bremelanotide</vt:lpstr>
      <vt:lpstr>Bremelanotide (Vyleesi®)</vt:lpstr>
      <vt:lpstr>PowerPoint Presentation</vt:lpstr>
      <vt:lpstr>PowerPoint Presentation</vt:lpstr>
      <vt:lpstr>bupropion </vt:lpstr>
      <vt:lpstr>bupropion</vt:lpstr>
      <vt:lpstr>Lorexys®</vt:lpstr>
      <vt:lpstr>sildenafil</vt:lpstr>
      <vt:lpstr>sildenafil</vt:lpstr>
      <vt:lpstr>sildenafil</vt:lpstr>
      <vt:lpstr>testosterone</vt:lpstr>
      <vt:lpstr>    testosterone   </vt:lpstr>
      <vt:lpstr>PowerPoint Presentation</vt:lpstr>
      <vt:lpstr>PowerPoint Presentation</vt:lpstr>
      <vt:lpstr>testosterone</vt:lpstr>
      <vt:lpstr>Testosterone levels have been correlated with solitary desire, which is thought to be a “true” measure of desire </vt:lpstr>
      <vt:lpstr>Testestron undecoanat</vt:lpstr>
      <vt:lpstr>PowerPoint Presentation</vt:lpstr>
      <vt:lpstr>PowerPoint Presentation</vt:lpstr>
      <vt:lpstr>PowerPoint Presentation</vt:lpstr>
      <vt:lpstr>PowerPoint Presentation</vt:lpstr>
      <vt:lpstr>Side effect Androgen therapy </vt:lpstr>
      <vt:lpstr>PowerPoint Presentation</vt:lpstr>
      <vt:lpstr>PowerPoint Presentation</vt:lpstr>
      <vt:lpstr>PowerPoint Presentation</vt:lpstr>
      <vt:lpstr>PowerPoint Presentation</vt:lpstr>
      <vt:lpstr>The medical treatment of orgasmic</vt:lpstr>
      <vt:lpstr>The medical treatment of orgasmic</vt:lpstr>
      <vt:lpstr>Summary of diagnosis and treatment of female sexual dysfunction Diagnosis Treatment </vt:lpstr>
      <vt:lpstr>PowerPoint Presentation</vt:lpstr>
      <vt:lpstr>PowerPoint Presentation</vt:lpstr>
      <vt:lpstr>PowerPoint Presentation</vt:lpstr>
      <vt:lpstr>PowerPoint Presentation</vt:lpstr>
      <vt:lpstr>فواید علف هرز بز شاخدار </vt:lpstr>
      <vt:lpstr>ماکا</vt:lpstr>
      <vt:lpstr>تاثیر گیاه خارخاسک در تقویت میل جنسی . Tribulus terrestris </vt:lpstr>
      <vt:lpstr>PowerPoint Presentation</vt:lpstr>
      <vt:lpstr>تونگات علی تروفیول | TruFuel Tongkat Ali 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Rezaii</dc:creator>
  <cp:lastModifiedBy>Rezaii</cp:lastModifiedBy>
  <cp:revision>25</cp:revision>
  <dcterms:created xsi:type="dcterms:W3CDTF">2024-10-20T07:59:26Z</dcterms:created>
  <dcterms:modified xsi:type="dcterms:W3CDTF">2024-11-04T14:38:11Z</dcterms:modified>
</cp:coreProperties>
</file>